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9" r:id="rId2"/>
  </p:sldMasterIdLst>
  <p:notesMasterIdLst>
    <p:notesMasterId r:id="rId24"/>
  </p:notesMasterIdLst>
  <p:sldIdLst>
    <p:sldId id="359" r:id="rId3"/>
    <p:sldId id="375" r:id="rId4"/>
    <p:sldId id="362" r:id="rId5"/>
    <p:sldId id="363" r:id="rId6"/>
    <p:sldId id="365" r:id="rId7"/>
    <p:sldId id="364" r:id="rId8"/>
    <p:sldId id="366" r:id="rId9"/>
    <p:sldId id="367" r:id="rId10"/>
    <p:sldId id="368" r:id="rId11"/>
    <p:sldId id="369" r:id="rId12"/>
    <p:sldId id="370" r:id="rId13"/>
    <p:sldId id="350" r:id="rId14"/>
    <p:sldId id="371" r:id="rId15"/>
    <p:sldId id="372" r:id="rId16"/>
    <p:sldId id="373" r:id="rId17"/>
    <p:sldId id="374" r:id="rId18"/>
    <p:sldId id="349" r:id="rId19"/>
    <p:sldId id="271" r:id="rId20"/>
    <p:sldId id="273" r:id="rId21"/>
    <p:sldId id="272" r:id="rId22"/>
    <p:sldId id="35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9" autoAdjust="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4EFB-A7D5-49C6-939A-86BF855BF3DE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E2958-DA91-42A1-86F8-AA3ECCC45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95BE14-0BB2-4CB1-8DC2-EB7EA0D65B4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1128713" y="4416425"/>
            <a:ext cx="5065712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8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0D82CB-E7C7-49A6-932C-9A3F50F7970D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6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E2439D-CBB0-40B7-948D-FA6DEB10613B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14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79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E2958-DA91-42A1-86F8-AA3ECCC456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0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3388A6-F25E-4614-AD36-00E0FFB385A8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44588" y="696913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73732" name="Rectangle 1"/>
          <p:cNvSpPr>
            <a:spLocks noChangeArrowheads="1"/>
          </p:cNvSpPr>
          <p:nvPr/>
        </p:nvSpPr>
        <p:spPr bwMode="auto">
          <a:xfrm>
            <a:off x="1181100" y="4427538"/>
            <a:ext cx="4551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</a:rPr>
              <a:t>.  </a:t>
            </a: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5734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4416425"/>
            <a:ext cx="5049837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0309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A788F3-F4E1-44A8-8F7B-C923FE84CE1A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44588" y="696913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1181100" y="4427538"/>
            <a:ext cx="4551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</a:rPr>
              <a:t>.  </a:t>
            </a: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5734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4416425"/>
            <a:ext cx="5049837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75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5834F9-A407-40F9-8043-6F4AD543490A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19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B6C47D-1DBC-439C-B6A3-68A1F478A65B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61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3E174A-9624-458D-BDD6-F76CE6FB7C83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3388A6-F25E-4614-AD36-00E0FFB385A8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44588" y="696913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73732" name="Rectangle 1"/>
          <p:cNvSpPr>
            <a:spLocks noChangeArrowheads="1"/>
          </p:cNvSpPr>
          <p:nvPr/>
        </p:nvSpPr>
        <p:spPr bwMode="auto">
          <a:xfrm>
            <a:off x="1181100" y="4427538"/>
            <a:ext cx="4551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black"/>
                </a:solidFill>
              </a:rPr>
              <a:t>.  </a:t>
            </a: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5734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144588" y="4416425"/>
            <a:ext cx="5049837" cy="4183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0810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5834F9-A407-40F9-8043-6F4AD543490A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0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5DD9E-00F4-4DF8-8BC5-ACF43A0E6847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7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959895-4B8D-4227-8463-A988F14078CF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2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F206C6-85FC-4B1A-9AA2-77CD0F0174B1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597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61BA2-D8F4-41EA-AA6C-A8768B988D45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128713" y="4416425"/>
            <a:ext cx="484187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6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F654E7-841A-4C7A-AF6F-EFACCF77D8F3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4588" y="696913"/>
            <a:ext cx="458787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46" tIns="46223" rIns="92446" bIns="4622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8975" y="4416425"/>
            <a:ext cx="5500688" cy="4179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B62A-6BA4-4D0F-8A72-0C0BE844701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E986-F904-46F7-924C-5188133D6D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61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0034-119C-4E51-B14E-42F1445631E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3061-9DD0-4E2A-97DE-818EE4313A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8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7CEF-F9A4-4551-BCE7-FCD292246E8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A8C0-26D2-4EB7-BDD4-75CA6FBB43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941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2"/>
            <a:ext cx="82248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0"/>
            <a:ext cx="4035425" cy="45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7013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37000"/>
            <a:ext cx="4037013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1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1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1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36D7-B49D-4352-9E47-1E5CD9B15C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02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2"/>
            <a:ext cx="82248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1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1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1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B69E-205E-43E1-A77E-C63EAF8BA7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5020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480" y="1604333"/>
            <a:ext cx="40435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241" y="1604333"/>
            <a:ext cx="404496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6817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7377" y="6246817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6375" y="6246817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1148-800C-423E-B075-B053BC6B49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156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95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4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2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9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1FEE-BC23-4344-B4E5-7D4D40500D3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8A12-84A5-414E-A18A-BD98E86FEC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35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98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97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81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4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3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59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2"/>
            <a:ext cx="82248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0"/>
            <a:ext cx="4035425" cy="452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7013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37000"/>
            <a:ext cx="4037013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1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1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1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36D7-B49D-4352-9E47-1E5CD9B15C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35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143D-42F5-4589-9A73-C934A1398E7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113E-0842-4AB4-A3BD-8A9EAE787C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82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A800-7E78-4440-9E5C-329EB3D31E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5442-74D0-4BC8-A909-9DA504C7B9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63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4D53-4B7F-468D-A6FD-E3F6EF191CA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3C38-B111-4A38-B72D-94EAFC42CF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20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A753-2575-4043-8CC0-1E4FEE83E8B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16A9-77A3-4724-A1FB-64DDB7A355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43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019A-B56E-4932-BEDC-5B469A7A421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C36F-5BAB-428D-B364-EC71255274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433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BB1F-7092-4650-AADE-964E6FA41D9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FD76-F9EC-4DA7-99B8-A10FBFB84E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188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0289-7317-4DEE-AA05-1BA2F5D7F2E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97AC-0B22-4343-BE23-71624CB9E5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9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F9DB58-C7BB-4057-AD13-1556A49FC4B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3B449-67B4-428A-A0CF-1983DBA4649F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3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89B4-E319-48C8-B1E5-D99F010895BC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8D15-0A20-4440-98A4-F229674A9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5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 descr="Light upward diagonal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ltUpDiag">
                <a:fgClr>
                  <a:schemeClr val="tx2"/>
                </a:fgClr>
                <a:bgClr>
                  <a:schemeClr val="accent1"/>
                </a:bgClr>
              </a:pattFill>
              <a:latin typeface="Rockwell Extra Bold" panose="02060903040505020403" pitchFamily="18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2820" r="36411" b="3847"/>
          <a:stretch>
            <a:fillRect/>
          </a:stretch>
        </p:blipFill>
        <p:spPr bwMode="auto">
          <a:xfrm>
            <a:off x="685800" y="-6220"/>
            <a:ext cx="485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257800" y="2063620"/>
            <a:ext cx="4067176" cy="3021013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  <a:defRPr/>
            </a:pPr>
            <a:r>
              <a:rPr lang="en-GB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</a:rPr>
              <a:t>Lesson 2:</a:t>
            </a:r>
          </a:p>
          <a:p>
            <a:pPr algn="ctr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  <a:defRPr/>
            </a:pPr>
            <a:r>
              <a:rPr lang="en-GB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</a:rPr>
              <a:t>The </a:t>
            </a:r>
            <a:r>
              <a:rPr lang="en-GB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</a:rPr>
              <a:t>trial</a:t>
            </a:r>
            <a:endParaRPr lang="en-GB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2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2953" r="3729" b="13318"/>
          <a:stretch>
            <a:fillRect/>
          </a:stretch>
        </p:blipFill>
        <p:spPr bwMode="auto">
          <a:xfrm>
            <a:off x="107950" y="115888"/>
            <a:ext cx="89281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37353"/>
      </p:ext>
    </p:extLst>
  </p:cSld>
  <p:clrMapOvr>
    <a:masterClrMapping/>
  </p:clrMapOvr>
  <p:transition advTm="8192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3410" r="33852" b="11687"/>
          <a:stretch>
            <a:fillRect/>
          </a:stretch>
        </p:blipFill>
        <p:spPr bwMode="auto">
          <a:xfrm>
            <a:off x="1979613" y="26988"/>
            <a:ext cx="5113337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5515" y="5445126"/>
            <a:ext cx="4629151" cy="1785939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000" b="1" dirty="0">
                <a:latin typeface="Rockwell" pitchFamily="18" charset="0"/>
              </a:rPr>
              <a:t>6</a:t>
            </a:r>
            <a:r>
              <a:rPr lang="en-GB" sz="3000" b="1" baseline="30000" dirty="0">
                <a:latin typeface="Rockwell" pitchFamily="18" charset="0"/>
              </a:rPr>
              <a:t>th</a:t>
            </a:r>
            <a:r>
              <a:rPr lang="en-GB" sz="3000" b="1" dirty="0">
                <a:latin typeface="Rockwell" pitchFamily="18" charset="0"/>
              </a:rPr>
              <a:t> August 1945: </a:t>
            </a:r>
            <a:r>
              <a:rPr lang="en-GB" sz="3000" dirty="0">
                <a:latin typeface="Rockwell" panose="02060603020205020403" pitchFamily="18" charset="0"/>
              </a:rPr>
              <a:t>President Truman gives a statement promising further bombs if Japan doesn’t surrender</a:t>
            </a:r>
            <a:br>
              <a:rPr lang="en-GB" sz="3000" dirty="0">
                <a:latin typeface="Rockwell" panose="02060603020205020403" pitchFamily="18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68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91" y="333379"/>
            <a:ext cx="4986337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6732591" y="4057652"/>
            <a:ext cx="2808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Yglesias 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https://creativecommons.org/licenses/by-sa/2.0/legalcode</a:t>
            </a:r>
          </a:p>
        </p:txBody>
      </p:sp>
    </p:spTree>
    <p:extLst>
      <p:ext uri="{BB962C8B-B14F-4D97-AF65-F5344CB8AC3E}">
        <p14:creationId xmlns:p14="http://schemas.microsoft.com/office/powerpoint/2010/main" val="32408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5888"/>
            <a:ext cx="8424862" cy="5616575"/>
          </a:xfrm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916238" y="5805488"/>
            <a:ext cx="3787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Uthman ; </a:t>
            </a: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https://creativecommons.org/licenses/by-sa/2.0/legalcode</a:t>
            </a:r>
          </a:p>
        </p:txBody>
      </p:sp>
    </p:spTree>
    <p:extLst>
      <p:ext uri="{BB962C8B-B14F-4D97-AF65-F5344CB8AC3E}">
        <p14:creationId xmlns:p14="http://schemas.microsoft.com/office/powerpoint/2010/main" val="26303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626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8027988" y="6623050"/>
            <a:ext cx="11699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Wikimedia Commons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7950" y="3141663"/>
            <a:ext cx="2159000" cy="17716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9000" b="1" dirty="0">
                <a:solidFill>
                  <a:prstClr val="black"/>
                </a:solidFill>
                <a:latin typeface="Rockwell" pitchFamily="18" charset="0"/>
              </a:rPr>
              <a:t>9</a:t>
            </a:r>
            <a:r>
              <a:rPr lang="en-GB" sz="9000" b="1" baseline="30000" dirty="0">
                <a:solidFill>
                  <a:prstClr val="black"/>
                </a:solidFill>
                <a:latin typeface="Rockwell" pitchFamily="18" charset="0"/>
              </a:rPr>
              <a:t>th</a:t>
            </a:r>
            <a:r>
              <a:rPr lang="en-GB" sz="9000" b="1" dirty="0">
                <a:solidFill>
                  <a:prstClr val="black"/>
                </a:solidFill>
                <a:latin typeface="Rockwell" pitchFamily="18" charset="0"/>
              </a:rPr>
              <a:t> August 1945: </a:t>
            </a:r>
            <a:r>
              <a:rPr lang="en-GB" sz="9000" dirty="0">
                <a:solidFill>
                  <a:prstClr val="black"/>
                </a:solidFill>
                <a:latin typeface="Rockwell" panose="02060603020205020403" pitchFamily="18" charset="0"/>
              </a:rPr>
              <a:t>The bomb is dropped on Nagasaki</a:t>
            </a:r>
            <a:r>
              <a:rPr lang="en-GB" sz="3000" dirty="0">
                <a:solidFill>
                  <a:prstClr val="black"/>
                </a:solidFill>
                <a:latin typeface="Rockwell" panose="02060603020205020403" pitchFamily="18" charset="0"/>
              </a:rPr>
              <a:t/>
            </a:r>
            <a:br>
              <a:rPr lang="en-GB" sz="3000" dirty="0">
                <a:solidFill>
                  <a:prstClr val="black"/>
                </a:solidFill>
                <a:latin typeface="Rockwell" panose="02060603020205020403" pitchFamily="18" charset="0"/>
              </a:rPr>
            </a:b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51" y="5898079"/>
            <a:ext cx="8229600" cy="1295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600" b="1" dirty="0">
                <a:latin typeface="Rockwell" pitchFamily="18" charset="0"/>
              </a:rPr>
              <a:t>2 September 1945: </a:t>
            </a:r>
            <a:r>
              <a:rPr lang="en-GB" sz="3600" dirty="0">
                <a:latin typeface="Rockwell" pitchFamily="18" charset="0"/>
              </a:rPr>
              <a:t>Japan formally surrenders. This is the end of the Second World War.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2291" name="Picture 1" descr="C:\Users\User\Pictures\ToT Lesson 1\Japanese Surr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28605"/>
            <a:ext cx="45720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8729"/>
            <a:ext cx="8229600" cy="131445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  <a:defRPr/>
            </a:pPr>
            <a:r>
              <a:rPr lang="en-GB" sz="4000" dirty="0">
                <a:latin typeface="Rockwell Extra Bold" pitchFamily="18" charset="0"/>
              </a:rPr>
              <a:t>What are the arguments </a:t>
            </a:r>
            <a:r>
              <a:rPr lang="en-GB" sz="4000" u="sng" dirty="0">
                <a:latin typeface="Rockwell Extra Bold" pitchFamily="18" charset="0"/>
              </a:rPr>
              <a:t>for</a:t>
            </a:r>
            <a:r>
              <a:rPr lang="en-GB" sz="4000" dirty="0">
                <a:latin typeface="Rockwell Extra Bold" pitchFamily="18" charset="0"/>
              </a:rPr>
              <a:t> the bombings?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99" y="1639664"/>
            <a:ext cx="8763001" cy="3248022"/>
          </a:xfrm>
          <a:solidFill>
            <a:srgbClr val="BF7FFF">
              <a:alpha val="50195"/>
            </a:srgbClr>
          </a:solidFill>
        </p:spPr>
        <p:txBody>
          <a:bodyPr/>
          <a:lstStyle/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r>
              <a:rPr lang="en-GB" altLang="en-US" sz="2400" dirty="0">
                <a:latin typeface="Rockwell" panose="02060603020205020403" pitchFamily="18" charset="0"/>
              </a:rPr>
              <a:t>Saved lives: </a:t>
            </a:r>
            <a:r>
              <a:rPr lang="en-GB" altLang="en-US" sz="2400" dirty="0" smtClean="0">
                <a:latin typeface="Rockwell" panose="02060603020205020403" pitchFamily="18" charset="0"/>
              </a:rPr>
              <a:t>it ended </a:t>
            </a:r>
            <a:r>
              <a:rPr lang="en-GB" altLang="en-US" sz="2400" dirty="0">
                <a:latin typeface="Rockwell" panose="02060603020205020403" pitchFamily="18" charset="0"/>
              </a:rPr>
              <a:t>the war ASAP, saving lives overall </a:t>
            </a:r>
            <a:r>
              <a:rPr lang="en-GB" altLang="en-US" sz="2400" dirty="0" smtClean="0">
                <a:latin typeface="Rockwell" panose="02060603020205020403" pitchFamily="18" charset="0"/>
              </a:rPr>
              <a:t>because the USA didn’t have to invade Japan</a:t>
            </a:r>
            <a:endParaRPr lang="en-GB" altLang="en-US" sz="2400" dirty="0">
              <a:latin typeface="Rockwell" panose="02060603020205020403" pitchFamily="18" charset="0"/>
            </a:endParaRP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r>
              <a:rPr lang="en-GB" altLang="en-US" sz="2400" dirty="0">
                <a:latin typeface="Rockwell" panose="02060603020205020403" pitchFamily="18" charset="0"/>
              </a:rPr>
              <a:t>Revenge for Pearl Harbour</a:t>
            </a: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r>
              <a:rPr lang="en-GB" altLang="en-US" sz="2400" dirty="0">
                <a:latin typeface="Rockwell" panose="02060603020205020403" pitchFamily="18" charset="0"/>
              </a:rPr>
              <a:t>Once the atomic bomb was developed, it was always going to be used </a:t>
            </a: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56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46088" y="98426"/>
            <a:ext cx="8229600" cy="1314451"/>
          </a:xfrm>
          <a:solidFill>
            <a:schemeClr val="accent3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  <a:defRPr/>
            </a:pPr>
            <a:r>
              <a:rPr lang="en-GB" sz="4000" dirty="0">
                <a:latin typeface="Rockwell Extra Bold" pitchFamily="18" charset="0"/>
              </a:rPr>
              <a:t>What are the arguments </a:t>
            </a:r>
            <a:r>
              <a:rPr lang="en-GB" sz="4000" u="sng" dirty="0">
                <a:latin typeface="Rockwell Extra Bold" pitchFamily="18" charset="0"/>
              </a:rPr>
              <a:t>against</a:t>
            </a:r>
            <a:r>
              <a:rPr lang="en-GB" sz="4000" dirty="0">
                <a:latin typeface="Rockwell Extra Bold" pitchFamily="18" charset="0"/>
              </a:rPr>
              <a:t> the bombings?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80400" cy="3955596"/>
          </a:xfrm>
          <a:solidFill>
            <a:schemeClr val="accent3">
              <a:lumMod val="75000"/>
              <a:alpha val="50195"/>
            </a:schemeClr>
          </a:solidFill>
        </p:spPr>
        <p:txBody>
          <a:bodyPr/>
          <a:lstStyle/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r>
              <a:rPr lang="en-GB" altLang="en-US" sz="2400" dirty="0">
                <a:latin typeface="Rockwell" panose="02060603020205020403" pitchFamily="18" charset="0"/>
              </a:rPr>
              <a:t>Immoral: Killed </a:t>
            </a:r>
            <a:r>
              <a:rPr lang="en-GB" altLang="en-US" sz="2400" dirty="0" smtClean="0">
                <a:latin typeface="Rockwell" panose="02060603020205020403" pitchFamily="18" charset="0"/>
              </a:rPr>
              <a:t>185,000-340,000 </a:t>
            </a:r>
            <a:r>
              <a:rPr lang="en-GB" altLang="en-US" sz="2400" dirty="0">
                <a:latin typeface="Rockwell" panose="02060603020205020403" pitchFamily="18" charset="0"/>
              </a:rPr>
              <a:t>- mostly civilians</a:t>
            </a: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r>
              <a:rPr lang="en-GB" alt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Surrender was possible: The US knew that some of the Japanese government wanted to surrender</a:t>
            </a: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r>
              <a:rPr lang="en-GB" altLang="en-US" sz="2400" dirty="0">
                <a:latin typeface="Rockwell" panose="02060603020205020403" pitchFamily="18" charset="0"/>
              </a:rPr>
              <a:t>More about sending a message to the Soviet Union</a:t>
            </a: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r>
              <a:rPr lang="en-GB" altLang="en-US" sz="2400" dirty="0">
                <a:latin typeface="Rockwell" panose="02060603020205020403" pitchFamily="18" charset="0"/>
              </a:rPr>
              <a:t>It was to test a nuclear bomb for real</a:t>
            </a: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311143" indent="-311143" eaLnBrk="1" hangingPunct="1"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  <a:p>
            <a:pPr marL="0" indent="0" eaLnBrk="1" hangingPunct="1">
              <a:spcBef>
                <a:spcPts val="700"/>
              </a:spcBef>
              <a:buNone/>
              <a:tabLst>
                <a:tab pos="419090" algn="l"/>
                <a:tab pos="868341" algn="l"/>
                <a:tab pos="1317592" algn="l"/>
                <a:tab pos="1766844" algn="l"/>
                <a:tab pos="2216095" algn="l"/>
                <a:tab pos="2665347" algn="l"/>
                <a:tab pos="3114597" algn="l"/>
                <a:tab pos="3563850" algn="l"/>
                <a:tab pos="4013100" algn="l"/>
                <a:tab pos="4462351" algn="l"/>
                <a:tab pos="4911603" algn="l"/>
                <a:tab pos="5360854" algn="l"/>
                <a:tab pos="5810105" algn="l"/>
                <a:tab pos="6259357" algn="l"/>
                <a:tab pos="6708607" algn="l"/>
                <a:tab pos="7157860" algn="l"/>
                <a:tab pos="7607110" algn="l"/>
                <a:tab pos="8056361" algn="l"/>
                <a:tab pos="8505613" algn="l"/>
                <a:tab pos="8954864" algn="l"/>
              </a:tabLst>
              <a:defRPr/>
            </a:pPr>
            <a:endParaRPr lang="en-GB" altLang="en-US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1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7" descr="Light upward diagonal"/>
          <p:cNvSpPr>
            <a:spLocks noChangeArrowheads="1" noChangeShapeType="1" noTextEdit="1"/>
          </p:cNvSpPr>
          <p:nvPr/>
        </p:nvSpPr>
        <p:spPr bwMode="auto">
          <a:xfrm>
            <a:off x="1676402" y="609603"/>
            <a:ext cx="5715001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atin typeface="Sketch Rockwell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42900" y="1997124"/>
            <a:ext cx="838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00" dirty="0">
                <a:latin typeface="Rockwell" panose="02060603020205020403" pitchFamily="18" charset="0"/>
              </a:rPr>
              <a:t>Stage a mock criminal trial to decide whether Truman was justified or unjustified in ordering the bombings. </a:t>
            </a:r>
            <a:endParaRPr lang="en-GB" altLang="en-US" sz="4500" dirty="0">
              <a:latin typeface="Rockwell" panose="02060603020205020403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524002" y="363942"/>
            <a:ext cx="60198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>
                <a:latin typeface="Rockwell Extra Bold" panose="02060903040505020403" pitchFamily="18" charset="0"/>
              </a:rPr>
              <a:t>Your Task:</a:t>
            </a:r>
          </a:p>
        </p:txBody>
      </p:sp>
    </p:spTree>
    <p:extLst>
      <p:ext uri="{BB962C8B-B14F-4D97-AF65-F5344CB8AC3E}">
        <p14:creationId xmlns:p14="http://schemas.microsoft.com/office/powerpoint/2010/main" val="11411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381003" y="1447801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381003" y="1447801"/>
            <a:ext cx="838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Rockwell" panose="02060603020205020403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Rockwell" panose="02060603020205020403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57203" y="805101"/>
            <a:ext cx="8305801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latin typeface="Rockwell" pitchFamily="18" charset="0"/>
              </a:rPr>
              <a:t>What are the two sides called?</a:t>
            </a:r>
          </a:p>
          <a:p>
            <a:pPr>
              <a:spcBef>
                <a:spcPct val="50000"/>
              </a:spcBef>
              <a:defRPr/>
            </a:pPr>
            <a:r>
              <a:rPr lang="en-US" sz="2200" i="1" dirty="0">
                <a:latin typeface="Rockwell" pitchFamily="18" charset="0"/>
              </a:rPr>
              <a:t>Before the trial you will: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latin typeface="Rockwell" pitchFamily="18" charset="0"/>
              </a:rPr>
              <a:t> Gather information from your </a:t>
            </a:r>
            <a:r>
              <a:rPr lang="en-US" sz="2200" dirty="0" smtClean="0">
                <a:latin typeface="Rockwell" pitchFamily="18" charset="0"/>
              </a:rPr>
              <a:t>three </a:t>
            </a:r>
            <a:r>
              <a:rPr lang="en-US" sz="2200" dirty="0">
                <a:latin typeface="Rockwell" pitchFamily="18" charset="0"/>
              </a:rPr>
              <a:t>witnesses </a:t>
            </a:r>
            <a:r>
              <a:rPr lang="en-US" sz="2200" dirty="0" smtClean="0">
                <a:latin typeface="Rockwell" pitchFamily="18" charset="0"/>
              </a:rPr>
              <a:t>(filling in sheet)</a:t>
            </a:r>
            <a:endParaRPr lang="en-US" sz="2200" dirty="0">
              <a:latin typeface="Rockwell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latin typeface="Rockwell" pitchFamily="18" charset="0"/>
              </a:rPr>
              <a:t> Prepare a short opening speech </a:t>
            </a:r>
            <a:r>
              <a:rPr lang="en-US" sz="2200" dirty="0" smtClean="0">
                <a:latin typeface="Rockwell" pitchFamily="18" charset="0"/>
              </a:rPr>
              <a:t>(fill in sheet; you could also include </a:t>
            </a:r>
            <a:r>
              <a:rPr lang="en-US" sz="2200" dirty="0">
                <a:latin typeface="Rockwell" pitchFamily="18" charset="0"/>
              </a:rPr>
              <a:t>quotes from the extra </a:t>
            </a:r>
            <a:r>
              <a:rPr lang="en-US" sz="2200" dirty="0" smtClean="0">
                <a:latin typeface="Rockwell" pitchFamily="18" charset="0"/>
              </a:rPr>
              <a:t>sources)</a:t>
            </a:r>
            <a:endParaRPr lang="en-US" sz="2200" dirty="0">
              <a:latin typeface="Rockwell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i="1" dirty="0" smtClean="0">
                <a:latin typeface="Rockwell" pitchFamily="18" charset="0"/>
              </a:rPr>
              <a:t>During </a:t>
            </a:r>
            <a:r>
              <a:rPr lang="en-US" sz="2200" i="1" dirty="0">
                <a:latin typeface="Rockwell" pitchFamily="18" charset="0"/>
              </a:rPr>
              <a:t>the trial you will:</a:t>
            </a:r>
            <a:endParaRPr lang="en-US" sz="2200" dirty="0">
              <a:latin typeface="Rockwell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latin typeface="Rockwell" pitchFamily="18" charset="0"/>
              </a:rPr>
              <a:t> Question your witnesses, and the other side’s witnesses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dirty="0">
                <a:latin typeface="Rockwell" pitchFamily="18" charset="0"/>
              </a:rPr>
              <a:t> Give a closing speech to sum up your arguments (you can improvise this, based on what’s said in the trial</a:t>
            </a:r>
            <a:r>
              <a:rPr lang="en-US" sz="2200" dirty="0" smtClean="0">
                <a:latin typeface="Rockwell" pitchFamily="18" charset="0"/>
              </a:rPr>
              <a:t>)</a:t>
            </a:r>
            <a:endParaRPr lang="en-US" sz="2200" dirty="0"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2" y="59714"/>
            <a:ext cx="830580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600" dirty="0">
                <a:latin typeface="Rockwell Extra Bold" pitchFamily="18" charset="0"/>
              </a:rPr>
              <a:t>Barristers</a:t>
            </a:r>
          </a:p>
        </p:txBody>
      </p:sp>
      <p:pic>
        <p:nvPicPr>
          <p:cNvPr id="245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" y="4981857"/>
            <a:ext cx="1903398" cy="186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00" y="4975936"/>
            <a:ext cx="1909075" cy="18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9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50" y="-22906"/>
            <a:ext cx="6140675" cy="497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6"/>
          <p:cNvSpPr txBox="1">
            <a:spLocks noChangeArrowheads="1"/>
          </p:cNvSpPr>
          <p:nvPr/>
        </p:nvSpPr>
        <p:spPr bwMode="auto">
          <a:xfrm>
            <a:off x="6232527" y="4894033"/>
            <a:ext cx="12954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National Archives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515" y="5124865"/>
            <a:ext cx="8915400" cy="150393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500" b="1" dirty="0">
                <a:latin typeface="Rockwell" pitchFamily="18" charset="0"/>
              </a:rPr>
              <a:t>7</a:t>
            </a:r>
            <a:r>
              <a:rPr lang="en-GB" sz="2500" b="1" baseline="30000" dirty="0" smtClean="0">
                <a:latin typeface="Rockwell" pitchFamily="18" charset="0"/>
              </a:rPr>
              <a:t>th</a:t>
            </a:r>
            <a:r>
              <a:rPr lang="en-GB" sz="2500" b="1" dirty="0" smtClean="0">
                <a:latin typeface="Rockwell" pitchFamily="18" charset="0"/>
              </a:rPr>
              <a:t> December 1941: </a:t>
            </a:r>
            <a:r>
              <a:rPr lang="en-GB" sz="2500" dirty="0" smtClean="0">
                <a:latin typeface="Rockwell" pitchFamily="18" charset="0"/>
              </a:rPr>
              <a:t>Japan attacks Pearl Harbour (Hawaii). It’s a surprise attack that destroys lots of US military ships and planes, and kills over 2000 Americans. The USA entered the Second World War the next day.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78027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381003" y="1447801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754972" y="1557337"/>
            <a:ext cx="8382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Rockwell" panose="02060603020205020403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Rockwell" panose="02060603020205020403" pitchFamily="18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05235" y="2669796"/>
            <a:ext cx="1371600" cy="2004682"/>
            <a:chOff x="899592" y="1412776"/>
            <a:chExt cx="1371600" cy="2004364"/>
          </a:xfrm>
        </p:grpSpPr>
        <p:pic>
          <p:nvPicPr>
            <p:cNvPr id="22551" name="Picture 2" descr="C:\Users\User\Dropbox\Truman on Trial\Finals for Nat\Illustrator's images\Anna chopped\Bomb surviv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12776"/>
              <a:ext cx="1371600" cy="146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2" name="TextBox 17"/>
            <p:cNvSpPr txBox="1">
              <a:spLocks noChangeArrowheads="1"/>
            </p:cNvSpPr>
            <p:nvPr/>
          </p:nvSpPr>
          <p:spPr bwMode="auto">
            <a:xfrm>
              <a:off x="919606" y="2770912"/>
              <a:ext cx="1224137" cy="64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Rockwell" panose="02060603020205020403" pitchFamily="18" charset="0"/>
                </a:rPr>
                <a:t>Nagasaki survivor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73933" y="2792653"/>
            <a:ext cx="1990725" cy="1716048"/>
            <a:chOff x="3203848" y="1412776"/>
            <a:chExt cx="1990318" cy="1716405"/>
          </a:xfrm>
        </p:grpSpPr>
        <p:pic>
          <p:nvPicPr>
            <p:cNvPr id="22549" name="Picture 4" descr="C:\Users\User\Dropbox\Truman on Trial\Finals for Nat\Illustrator's images\Anna chopped\Pilo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12776"/>
              <a:ext cx="1990318" cy="132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0" name="TextBox 18"/>
            <p:cNvSpPr txBox="1">
              <a:spLocks noChangeArrowheads="1"/>
            </p:cNvSpPr>
            <p:nvPr/>
          </p:nvSpPr>
          <p:spPr bwMode="auto">
            <a:xfrm>
              <a:off x="3410817" y="2759772"/>
              <a:ext cx="1584174" cy="36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Rockwell" panose="02060603020205020403" pitchFamily="18" charset="0"/>
                </a:rPr>
                <a:t>Bomber pilot 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287081" y="2562108"/>
            <a:ext cx="1530351" cy="2011910"/>
            <a:chOff x="6516216" y="1556792"/>
            <a:chExt cx="1530626" cy="2107176"/>
          </a:xfrm>
        </p:grpSpPr>
        <p:pic>
          <p:nvPicPr>
            <p:cNvPr id="22547" name="Picture 6" descr="C:\Users\User\Dropbox\Truman on Trial\Finals for Nat\Illustrator's images\Anna chopped\Adviso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556792"/>
              <a:ext cx="1530626" cy="135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TextBox 19"/>
            <p:cNvSpPr txBox="1">
              <a:spLocks noChangeArrowheads="1"/>
            </p:cNvSpPr>
            <p:nvPr/>
          </p:nvSpPr>
          <p:spPr bwMode="auto">
            <a:xfrm>
              <a:off x="6561448" y="3017308"/>
              <a:ext cx="1440160" cy="64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Rockwell" panose="02060603020205020403" pitchFamily="18" charset="0"/>
                </a:rPr>
                <a:t>Truman’s advisor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786134" y="4866368"/>
            <a:ext cx="1850706" cy="2052072"/>
            <a:chOff x="786066" y="4365104"/>
            <a:chExt cx="1851169" cy="2052135"/>
          </a:xfrm>
        </p:grpSpPr>
        <p:pic>
          <p:nvPicPr>
            <p:cNvPr id="22545" name="Picture 3" descr="C:\Users\User\Dropbox\Truman on Trial\Finals for Nat\Illustrator's images\Anna chopped\Japanese genera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365104"/>
              <a:ext cx="1809651" cy="153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Box 20"/>
            <p:cNvSpPr txBox="1">
              <a:spLocks noChangeArrowheads="1"/>
            </p:cNvSpPr>
            <p:nvPr/>
          </p:nvSpPr>
          <p:spPr bwMode="auto">
            <a:xfrm>
              <a:off x="786066" y="5770888"/>
              <a:ext cx="1728191" cy="64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Rockwell" panose="02060603020205020403" pitchFamily="18" charset="0"/>
                </a:rPr>
                <a:t>Japanese Army General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408593" y="4724859"/>
            <a:ext cx="1745180" cy="2075175"/>
            <a:chOff x="3419872" y="4221088"/>
            <a:chExt cx="1883423" cy="2378673"/>
          </a:xfrm>
        </p:grpSpPr>
        <p:pic>
          <p:nvPicPr>
            <p:cNvPr id="22543" name="Picture 5" descr="C:\Users\User\Dropbox\Truman on Trial\Finals for Nat\Illustrator's images\Anna chopped\Mother of PH victim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221088"/>
              <a:ext cx="1883423" cy="164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Box 21"/>
            <p:cNvSpPr txBox="1">
              <a:spLocks noChangeArrowheads="1"/>
            </p:cNvSpPr>
            <p:nvPr/>
          </p:nvSpPr>
          <p:spPr bwMode="auto">
            <a:xfrm>
              <a:off x="3497487" y="5953532"/>
              <a:ext cx="1728192" cy="64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Rockwell" panose="02060603020205020403" pitchFamily="18" charset="0"/>
                </a:rPr>
                <a:t>American civilian</a:t>
              </a:r>
            </a:p>
          </p:txBody>
        </p:sp>
      </p:grp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41" y="342424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41" y="342424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314782" y="4768401"/>
            <a:ext cx="1511917" cy="2074092"/>
            <a:chOff x="6411814" y="4293096"/>
            <a:chExt cx="1584177" cy="2183762"/>
          </a:xfrm>
        </p:grpSpPr>
        <p:pic>
          <p:nvPicPr>
            <p:cNvPr id="22541" name="Picture 7" descr="C:\Users\User\Dropbox\Truman on Trial\Finals for Nat\Illustrator's images\Anna chopped\NUCLEAR SCIENTIST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293096"/>
              <a:ext cx="1479775" cy="157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Box 22"/>
            <p:cNvSpPr txBox="1">
              <a:spLocks noChangeArrowheads="1"/>
            </p:cNvSpPr>
            <p:nvPr/>
          </p:nvSpPr>
          <p:spPr bwMode="auto">
            <a:xfrm>
              <a:off x="6411814" y="5830793"/>
              <a:ext cx="1584176" cy="64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Rockwell" panose="02060603020205020403" pitchFamily="18" charset="0"/>
                </a:rPr>
                <a:t>Nuclear Scientist </a:t>
              </a:r>
            </a:p>
          </p:txBody>
        </p:sp>
      </p:grp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1260" y="643175"/>
            <a:ext cx="9006542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latin typeface="Rockwell" pitchFamily="18" charset="0"/>
              </a:rPr>
              <a:t>Before the trial you will</a:t>
            </a:r>
            <a:r>
              <a:rPr lang="en-US" i="1" dirty="0" smtClean="0">
                <a:latin typeface="Rockwell" pitchFamily="18" charset="0"/>
              </a:rPr>
              <a:t>: </a:t>
            </a:r>
            <a:r>
              <a:rPr lang="en-US" dirty="0" smtClean="0">
                <a:latin typeface="Rockwell" pitchFamily="18" charset="0"/>
              </a:rPr>
              <a:t>Fill in your sheet, and then answer questions from the barrister(s) when they come round. </a:t>
            </a:r>
          </a:p>
          <a:p>
            <a:pPr>
              <a:spcBef>
                <a:spcPct val="50000"/>
              </a:spcBef>
              <a:defRPr/>
            </a:pPr>
            <a:r>
              <a:rPr lang="en-US" i="1" dirty="0" smtClean="0">
                <a:latin typeface="Rockwell" pitchFamily="18" charset="0"/>
              </a:rPr>
              <a:t>During </a:t>
            </a:r>
            <a:r>
              <a:rPr lang="en-US" i="1" dirty="0">
                <a:latin typeface="Rockwell" pitchFamily="18" charset="0"/>
              </a:rPr>
              <a:t>the trial you will</a:t>
            </a:r>
            <a:r>
              <a:rPr lang="en-US" i="1" dirty="0" smtClean="0">
                <a:latin typeface="Rockwell" pitchFamily="18" charset="0"/>
              </a:rPr>
              <a:t>: </a:t>
            </a:r>
            <a:r>
              <a:rPr lang="en-US" dirty="0" smtClean="0">
                <a:latin typeface="Rockwell" pitchFamily="18" charset="0"/>
              </a:rPr>
              <a:t>Give evidence to the court, and fill in the new sheet with information – and your opinions - on the other witnesses.</a:t>
            </a:r>
            <a:endParaRPr lang="en-US" i="1" dirty="0">
              <a:latin typeface="Rockwell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i="1" dirty="0" smtClean="0">
                <a:latin typeface="Rockwell" pitchFamily="18" charset="0"/>
              </a:rPr>
              <a:t>After </a:t>
            </a:r>
            <a:r>
              <a:rPr lang="en-US" i="1" dirty="0">
                <a:latin typeface="Rockwell" pitchFamily="18" charset="0"/>
              </a:rPr>
              <a:t>the trial you will: </a:t>
            </a:r>
            <a:r>
              <a:rPr lang="en-US" dirty="0" smtClean="0">
                <a:latin typeface="Rockwell" pitchFamily="18" charset="0"/>
              </a:rPr>
              <a:t>Become the jury, </a:t>
            </a:r>
            <a:r>
              <a:rPr lang="en-US" dirty="0">
                <a:latin typeface="Rockwell" pitchFamily="18" charset="0"/>
              </a:rPr>
              <a:t>to make </a:t>
            </a:r>
            <a:r>
              <a:rPr lang="en-US" dirty="0" smtClean="0">
                <a:latin typeface="Rockwell" pitchFamily="18" charset="0"/>
              </a:rPr>
              <a:t>a verdict.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42" y="26931"/>
            <a:ext cx="830580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2800" dirty="0">
                <a:latin typeface="Rockwell Extra Bold" pitchFamily="18" charset="0"/>
              </a:rPr>
              <a:t>Witnesses</a:t>
            </a:r>
          </a:p>
        </p:txBody>
      </p:sp>
    </p:spTree>
    <p:extLst>
      <p:ext uri="{BB962C8B-B14F-4D97-AF65-F5344CB8AC3E}">
        <p14:creationId xmlns:p14="http://schemas.microsoft.com/office/powerpoint/2010/main" val="299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7" descr="Light upward diagonal"/>
          <p:cNvSpPr>
            <a:spLocks noChangeArrowheads="1" noChangeShapeType="1" noTextEdit="1"/>
          </p:cNvSpPr>
          <p:nvPr/>
        </p:nvSpPr>
        <p:spPr bwMode="auto">
          <a:xfrm>
            <a:off x="1676402" y="609603"/>
            <a:ext cx="5715001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atin typeface="Sketch Rockwell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42900" y="1997124"/>
            <a:ext cx="838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00" dirty="0">
                <a:latin typeface="Rockwell" panose="02060603020205020403" pitchFamily="18" charset="0"/>
              </a:rPr>
              <a:t>Now, as the jury, vote on whether Truman was justified or unjustified to have the atomic bombs dropped. </a:t>
            </a:r>
            <a:endParaRPr lang="en-GB" altLang="en-US" sz="4500" dirty="0">
              <a:latin typeface="Rockwell" panose="02060603020205020403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524002" y="363942"/>
            <a:ext cx="60198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>
                <a:latin typeface="Rockwell Extra Bold" panose="02060903040505020403" pitchFamily="18" charset="0"/>
              </a:rPr>
              <a:t>Your verdict:</a:t>
            </a:r>
          </a:p>
        </p:txBody>
      </p:sp>
    </p:spTree>
    <p:extLst>
      <p:ext uri="{BB962C8B-B14F-4D97-AF65-F5344CB8AC3E}">
        <p14:creationId xmlns:p14="http://schemas.microsoft.com/office/powerpoint/2010/main" val="39327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5770563"/>
            <a:ext cx="8915400" cy="8556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000" b="1" dirty="0" smtClean="0">
                <a:latin typeface="Rockwell" pitchFamily="18" charset="0"/>
              </a:rPr>
              <a:t>8</a:t>
            </a:r>
            <a:r>
              <a:rPr lang="en-GB" sz="3000" b="1" baseline="30000" dirty="0" smtClean="0">
                <a:latin typeface="Rockwell" pitchFamily="18" charset="0"/>
              </a:rPr>
              <a:t>th</a:t>
            </a:r>
            <a:r>
              <a:rPr lang="en-GB" sz="3000" b="1" dirty="0" smtClean="0">
                <a:latin typeface="Rockwell" pitchFamily="18" charset="0"/>
              </a:rPr>
              <a:t> May 1945: </a:t>
            </a:r>
            <a:r>
              <a:rPr lang="en-GB" sz="3000" dirty="0" smtClean="0">
                <a:latin typeface="Rockwell" pitchFamily="18" charset="0"/>
              </a:rPr>
              <a:t>Nazi Germany surrenders to the Allied Powers (Britain, USA, USSR, China, and others). This is known as Victory in Europe (VE) Day. </a:t>
            </a:r>
            <a:endParaRPr lang="en-GB" dirty="0"/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407" r="2499"/>
          <a:stretch>
            <a:fillRect/>
          </a:stretch>
        </p:blipFill>
        <p:spPr bwMode="auto">
          <a:xfrm>
            <a:off x="914400" y="60325"/>
            <a:ext cx="7162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343400" y="5194300"/>
            <a:ext cx="3810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Huffstutter; https://creativecommons.org/licenses/by-nc-sa/2.0/legalcode</a:t>
            </a:r>
          </a:p>
        </p:txBody>
      </p:sp>
    </p:spTree>
    <p:extLst>
      <p:ext uri="{BB962C8B-B14F-4D97-AF65-F5344CB8AC3E}">
        <p14:creationId xmlns:p14="http://schemas.microsoft.com/office/powerpoint/2010/main" val="40183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770563"/>
            <a:ext cx="6172200" cy="8556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000" b="1" dirty="0" smtClean="0">
                <a:latin typeface="Rockwell" pitchFamily="18" charset="0"/>
              </a:rPr>
              <a:t>16</a:t>
            </a:r>
            <a:r>
              <a:rPr lang="en-GB" sz="3000" b="1" baseline="30000" dirty="0" smtClean="0">
                <a:latin typeface="Rockwell" pitchFamily="18" charset="0"/>
              </a:rPr>
              <a:t>th</a:t>
            </a:r>
            <a:r>
              <a:rPr lang="en-GB" sz="3000" b="1" dirty="0" smtClean="0">
                <a:latin typeface="Rockwell" pitchFamily="18" charset="0"/>
              </a:rPr>
              <a:t> July </a:t>
            </a:r>
            <a:r>
              <a:rPr lang="en-GB" sz="3000" b="1" dirty="0">
                <a:latin typeface="Rockwell" pitchFamily="18" charset="0"/>
              </a:rPr>
              <a:t>1945: </a:t>
            </a:r>
            <a:r>
              <a:rPr lang="en-GB" sz="3000" dirty="0">
                <a:latin typeface="Rockwell" pitchFamily="18" charset="0"/>
              </a:rPr>
              <a:t>The United States tests the first ever atomic bomb.</a:t>
            </a:r>
            <a:endParaRPr lang="en-GB" dirty="0"/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88913"/>
            <a:ext cx="65278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654925" y="5283200"/>
            <a:ext cx="133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trinityremembered.com</a:t>
            </a:r>
          </a:p>
        </p:txBody>
      </p:sp>
    </p:spTree>
    <p:extLst>
      <p:ext uri="{BB962C8B-B14F-4D97-AF65-F5344CB8AC3E}">
        <p14:creationId xmlns:p14="http://schemas.microsoft.com/office/powerpoint/2010/main" val="39181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972175"/>
            <a:ext cx="9144000" cy="17716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3000" b="1" dirty="0" smtClean="0">
                <a:latin typeface="Rockwell" pitchFamily="18" charset="0"/>
              </a:rPr>
              <a:t>25</a:t>
            </a:r>
            <a:r>
              <a:rPr lang="en-GB" sz="3000" b="1" baseline="30000" dirty="0" smtClean="0">
                <a:latin typeface="Rockwell" pitchFamily="18" charset="0"/>
              </a:rPr>
              <a:t>th</a:t>
            </a:r>
            <a:r>
              <a:rPr lang="en-GB" sz="3000" b="1" dirty="0" smtClean="0">
                <a:latin typeface="Rockwell" pitchFamily="18" charset="0"/>
              </a:rPr>
              <a:t> July </a:t>
            </a:r>
            <a:r>
              <a:rPr lang="en-GB" sz="3000" b="1" dirty="0">
                <a:latin typeface="Rockwell" pitchFamily="18" charset="0"/>
              </a:rPr>
              <a:t>1945: </a:t>
            </a:r>
            <a:r>
              <a:rPr lang="en-GB" sz="3000" dirty="0">
                <a:latin typeface="Rockwell" panose="02060603020205020403" pitchFamily="18" charset="0"/>
              </a:rPr>
              <a:t>President Truman gives the order to drop the atomic bomb on Japan (Winston Churchill had given Britain’s consent on 2</a:t>
            </a:r>
            <a:r>
              <a:rPr lang="en-GB" sz="3000" baseline="30000" dirty="0">
                <a:latin typeface="Rockwell" panose="02060603020205020403" pitchFamily="18" charset="0"/>
              </a:rPr>
              <a:t>nd</a:t>
            </a:r>
            <a:r>
              <a:rPr lang="en-GB" sz="3000" dirty="0">
                <a:latin typeface="Rockwell" panose="02060603020205020403" pitchFamily="18" charset="0"/>
              </a:rPr>
              <a:t> July)</a:t>
            </a:r>
            <a:br>
              <a:rPr lang="en-GB" sz="3000" dirty="0">
                <a:latin typeface="Rockwell" panose="02060603020205020403" pitchFamily="18" charset="0"/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88913"/>
            <a:ext cx="36226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827088" y="4724400"/>
            <a:ext cx="33131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Mariser, https://creativecommons.org/licenses/by-sa/2.0/legalcode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15888"/>
            <a:ext cx="395922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le 1"/>
          <p:cNvSpPr txBox="1">
            <a:spLocks/>
          </p:cNvSpPr>
          <p:nvPr/>
        </p:nvSpPr>
        <p:spPr bwMode="auto">
          <a:xfrm>
            <a:off x="5759450" y="5111750"/>
            <a:ext cx="33845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700">
                <a:solidFill>
                  <a:srgbClr val="000000"/>
                </a:solidFill>
              </a:rPr>
              <a:t>Harry Kidd ; https://creativecommons.org/licenses/by-nc-sa/2.0/legalcode</a:t>
            </a:r>
          </a:p>
        </p:txBody>
      </p:sp>
    </p:spTree>
    <p:extLst>
      <p:ext uri="{BB962C8B-B14F-4D97-AF65-F5344CB8AC3E}">
        <p14:creationId xmlns:p14="http://schemas.microsoft.com/office/powerpoint/2010/main" val="34068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6350" y="149225"/>
            <a:ext cx="9150350" cy="857250"/>
          </a:xfrm>
        </p:spPr>
        <p:txBody>
          <a:bodyPr/>
          <a:lstStyle/>
          <a:p>
            <a:r>
              <a:rPr lang="en-GB" altLang="en-US" sz="2700" b="1" smtClean="0">
                <a:latin typeface="Rockwell" panose="02060603020205020403" pitchFamily="18" charset="0"/>
              </a:rPr>
              <a:t>26th July 1945: </a:t>
            </a:r>
            <a:r>
              <a:rPr lang="en-GB" altLang="en-US" sz="2300" smtClean="0">
                <a:latin typeface="Rockwell" panose="02060603020205020403" pitchFamily="18" charset="0"/>
              </a:rPr>
              <a:t>Truman, Churchill and Chiang Kai-shek issue the ‘</a:t>
            </a:r>
            <a:r>
              <a:rPr lang="en-GB" altLang="en-US" sz="2300" b="1" smtClean="0">
                <a:latin typeface="Rockwell" panose="02060603020205020403" pitchFamily="18" charset="0"/>
              </a:rPr>
              <a:t>Potsdam Declaration</a:t>
            </a:r>
            <a:r>
              <a:rPr lang="en-GB" altLang="en-US" sz="2300" smtClean="0">
                <a:latin typeface="Rockwell" panose="02060603020205020403" pitchFamily="18" charset="0"/>
              </a:rPr>
              <a:t>’ to Japan, which finished with the words:</a:t>
            </a:r>
            <a:endParaRPr lang="en-GB" altLang="en-US" sz="2300" smtClean="0"/>
          </a:p>
        </p:txBody>
      </p:sp>
      <p:pic>
        <p:nvPicPr>
          <p:cNvPr id="1229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/>
          <a:stretch>
            <a:fillRect/>
          </a:stretch>
        </p:blipFill>
        <p:spPr bwMode="auto">
          <a:xfrm>
            <a:off x="1589088" y="2874963"/>
            <a:ext cx="572611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261225" y="6364288"/>
            <a:ext cx="1654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HarryKidd ; https://creativecommons.org/licenses/by-nc-sa/2.0/legalcode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-490538" y="1101725"/>
            <a:ext cx="9753601" cy="1395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>
              <a:lnSpc>
                <a:spcPct val="107000"/>
              </a:lnSpc>
              <a:defRPr/>
            </a:pPr>
            <a:r>
              <a:rPr lang="en-GB" sz="2700" i="1" dirty="0">
                <a:latin typeface="Rockwell" pitchFamily="18" charset="0"/>
                <a:ea typeface="+mj-ea"/>
                <a:cs typeface="+mj-cs"/>
              </a:rPr>
              <a:t>‘We call upon the government of Japan to proclaim now the unconditional surrender of all Japanese armed forces... The alternative for Japan is prompt and utter destruction.’</a:t>
            </a:r>
          </a:p>
        </p:txBody>
      </p:sp>
    </p:spTree>
    <p:extLst>
      <p:ext uri="{BB962C8B-B14F-4D97-AF65-F5344CB8AC3E}">
        <p14:creationId xmlns:p14="http://schemas.microsoft.com/office/powerpoint/2010/main" val="37607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488"/>
            <a:ext cx="8410575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8243888" y="6670675"/>
            <a:ext cx="977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873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5888"/>
            <a:ext cx="5591175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7210425" y="6205538"/>
            <a:ext cx="173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Vaughan ; https://creativecommons.org/licenses/by-sa/2.0/legalcode</a:t>
            </a:r>
          </a:p>
        </p:txBody>
      </p:sp>
    </p:spTree>
    <p:extLst>
      <p:ext uri="{BB962C8B-B14F-4D97-AF65-F5344CB8AC3E}">
        <p14:creationId xmlns:p14="http://schemas.microsoft.com/office/powerpoint/2010/main" val="2752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3177" r="5984" b="16939"/>
          <a:stretch>
            <a:fillRect/>
          </a:stretch>
        </p:blipFill>
        <p:spPr bwMode="auto">
          <a:xfrm>
            <a:off x="34925" y="-3175"/>
            <a:ext cx="898525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27088" y="6453188"/>
            <a:ext cx="7345362" cy="177165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3000" b="1" dirty="0">
                <a:solidFill>
                  <a:prstClr val="black"/>
                </a:solidFill>
                <a:latin typeface="Rockwell" pitchFamily="18" charset="0"/>
              </a:rPr>
              <a:t>6</a:t>
            </a:r>
            <a:r>
              <a:rPr lang="en-GB" sz="3000" b="1" baseline="30000" dirty="0">
                <a:solidFill>
                  <a:prstClr val="black"/>
                </a:solidFill>
                <a:latin typeface="Rockwell" pitchFamily="18" charset="0"/>
              </a:rPr>
              <a:t>th</a:t>
            </a:r>
            <a:r>
              <a:rPr lang="en-GB" sz="3000" b="1" dirty="0">
                <a:solidFill>
                  <a:prstClr val="black"/>
                </a:solidFill>
                <a:latin typeface="Rockwell" pitchFamily="18" charset="0"/>
              </a:rPr>
              <a:t> August 1945: </a:t>
            </a:r>
            <a:r>
              <a:rPr lang="en-GB" sz="3000" dirty="0">
                <a:solidFill>
                  <a:prstClr val="black"/>
                </a:solidFill>
                <a:latin typeface="Rockwell" panose="02060603020205020403" pitchFamily="18" charset="0"/>
              </a:rPr>
              <a:t>The atomic bomb is dropped on Hiroshima</a:t>
            </a:r>
            <a:br>
              <a:rPr lang="en-GB" sz="3000" dirty="0">
                <a:solidFill>
                  <a:prstClr val="black"/>
                </a:solidFill>
                <a:latin typeface="Rockwell" panose="02060603020205020403" pitchFamily="18" charset="0"/>
              </a:rPr>
            </a:b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611</Words>
  <Application>Microsoft Office PowerPoint</Application>
  <PresentationFormat>On-screen Show (4:3)</PresentationFormat>
  <Paragraphs>85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Rockwell</vt:lpstr>
      <vt:lpstr>Rockwell Extra Bold</vt:lpstr>
      <vt:lpstr>Sketch Rockwell</vt:lpstr>
      <vt:lpstr>Wingdings</vt:lpstr>
      <vt:lpstr>1_Office Theme</vt:lpstr>
      <vt:lpstr>Office Theme</vt:lpstr>
      <vt:lpstr>PowerPoint Presentation</vt:lpstr>
      <vt:lpstr>7th December 1941: Japan attacks Pearl Harbour (Hawaii). It’s a surprise attack that destroys lots of US military ships and planes, and kills over 2000 Americans. The USA entered the Second World War the next day.</vt:lpstr>
      <vt:lpstr>8th May 1945: Nazi Germany surrenders to the Allied Powers (Britain, USA, USSR, China, and others). This is known as Victory in Europe (VE) Day. </vt:lpstr>
      <vt:lpstr>16th July 1945: The United States tests the first ever atomic bomb.</vt:lpstr>
      <vt:lpstr>25th July 1945: President Truman gives the order to drop the atomic bomb on Japan (Winston Churchill had given Britain’s consent on 2nd July)   </vt:lpstr>
      <vt:lpstr>26th July 1945: Truman, Churchill and Chiang Kai-shek issue the ‘Potsdam Declaration’ to Japan, which finished with the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6th August 1945: President Truman gives a statement promising further bombs if Japan doesn’t surrender   </vt:lpstr>
      <vt:lpstr>PowerPoint Presentation</vt:lpstr>
      <vt:lpstr>PowerPoint Presentation</vt:lpstr>
      <vt:lpstr>2 September 1945: Japan formally surrenders. This is the end of the Second World War.   </vt:lpstr>
      <vt:lpstr>What are the arguments for the bombings?</vt:lpstr>
      <vt:lpstr>What are the arguments against the bombings?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Svennevig</dc:creator>
  <cp:lastModifiedBy>Hans Svennevig</cp:lastModifiedBy>
  <cp:revision>78</cp:revision>
  <dcterms:created xsi:type="dcterms:W3CDTF">2017-04-26T10:52:52Z</dcterms:created>
  <dcterms:modified xsi:type="dcterms:W3CDTF">2018-02-07T12:59:17Z</dcterms:modified>
</cp:coreProperties>
</file>