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79" r:id="rId23"/>
    <p:sldId id="280" r:id="rId24"/>
    <p:sldId id="281" r:id="rId25"/>
    <p:sldId id="278" r:id="rId26"/>
    <p:sldId id="283" r:id="rId27"/>
    <p:sldId id="284" r:id="rId28"/>
    <p:sldId id="285" r:id="rId29"/>
    <p:sldId id="286" r:id="rId30"/>
    <p:sldId id="287" r:id="rId31"/>
    <p:sldId id="288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5732" autoAdjust="0"/>
  </p:normalViewPr>
  <p:slideViewPr>
    <p:cSldViewPr snapToGrid="0">
      <p:cViewPr>
        <p:scale>
          <a:sx n="75" d="100"/>
          <a:sy n="75" d="100"/>
        </p:scale>
        <p:origin x="12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2FF75-6463-460B-807E-37FFCD61EAD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7BD91-0E35-406F-8BA8-1C041671C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0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f/f8/Uranium_Reserves.p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minesatlas.gov.au/aimr/commodity/uranium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minesatlas.gov.au/aimr/commodity/uranium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rksaustralia.gov.au/kakadu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gvql5uG66M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arr.net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australia-news/2018/jul/31/northern-territory-reveals-446m-plan-to-save-kakadu-town-of-jabiru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rastructuremagazine.com.au/2019/08/16/bold-investment-to-transform-jabiru-n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daily.com/909957/naau-and-enlocus-to-transform-australias-jabiru-mining-tow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ODDbgFFP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orld-nuclear.org/nuclear-basics/how-is-uranium-ore-made-into-nuclear-fuel.aspx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23950"/>
            <a:ext cx="5395912" cy="3035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3425" indent="-28257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00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738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3588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07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79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51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23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7830EB-D2F5-4A9A-A067-F1EF87EC3EED}" type="slidenum">
              <a:rPr lang="en-GB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GB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80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Map: world uranium reserves 2010. You</a:t>
            </a:r>
            <a:r>
              <a:rPr lang="en-US" baseline="0" dirty="0" smtClean="0"/>
              <a:t> may want to remind students of the difference between resources and reserves (the latter being accessible resources which can be extracted!).</a:t>
            </a:r>
            <a:endParaRPr lang="en-US" dirty="0" smtClean="0"/>
          </a:p>
          <a:p>
            <a:r>
              <a:rPr lang="en-US" dirty="0" smtClean="0"/>
              <a:t>Indicate</a:t>
            </a:r>
            <a:r>
              <a:rPr lang="en-US" baseline="0" dirty="0" smtClean="0"/>
              <a:t> Australia on the map: did you know that Australia has one-third of the world’s uranium resources? And according to this map, published in 2010, it has the most reserves.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Source: </a:t>
            </a:r>
            <a:r>
              <a:rPr lang="en-GB" dirty="0" smtClean="0">
                <a:hlinkClick r:id="rId3"/>
              </a:rPr>
              <a:t>https://upload.wikimedia.org/wikipedia/commons/f/f8/Uranium_Reserves.png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6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GB" dirty="0" smtClean="0">
                <a:hlinkClick r:id="rId3"/>
              </a:rPr>
              <a:t>http://www.australianminesatlas.gov.au/aimr/commodity/uranium.html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11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GB" dirty="0" smtClean="0">
                <a:hlinkClick r:id="rId3"/>
              </a:rPr>
              <a:t>http://www.australianminesatlas.gov.au/aimr/commodity/uranium.html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7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right is a map showing</a:t>
            </a:r>
            <a:r>
              <a:rPr lang="en-US" baseline="0" dirty="0" smtClean="0"/>
              <a:t> the distribution of Indigenous Australians in Australia – is the a correlation between where uranium mines are, and where indigenous Australians (commonly known as Aboriginal people) live?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32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</a:t>
            </a:r>
            <a:r>
              <a:rPr lang="en-US" baseline="0" dirty="0" smtClean="0"/>
              <a:t> mine is 230km East of Darwin (one of Australia’s major cities), and is located in a National park. At this point you might want to give the students a feel of what the area looks like (locational knowledge), and could show this tourism advert: </a:t>
            </a:r>
            <a:r>
              <a:rPr lang="en-GB" dirty="0" smtClean="0">
                <a:hlinkClick r:id="rId3"/>
              </a:rPr>
              <a:t>https://parksaustralia.gov.au/kakadu/</a:t>
            </a:r>
            <a:r>
              <a:rPr lang="en-GB" dirty="0" smtClean="0"/>
              <a:t>, or </a:t>
            </a:r>
            <a:r>
              <a:rPr lang="en-GB" dirty="0" smtClean="0">
                <a:hlinkClick r:id="rId4"/>
              </a:rPr>
              <a:t>https://www.youtube.com/watch?v=Mgvql5uG66M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32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74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may choose not to allow</a:t>
            </a:r>
            <a:r>
              <a:rPr lang="en-US" baseline="0" dirty="0" smtClean="0"/>
              <a:t> students to do their own research on phones or computers. Please choose what is right for your class.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4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Mirrar</a:t>
            </a:r>
            <a:r>
              <a:rPr lang="en-US" baseline="0" dirty="0" smtClean="0"/>
              <a:t> are the traditional owners of the land (both for the mine, and for the nearby town of </a:t>
            </a:r>
            <a:r>
              <a:rPr lang="en-US" baseline="0" dirty="0" err="1" smtClean="0"/>
              <a:t>Jabiru</a:t>
            </a:r>
            <a:r>
              <a:rPr lang="en-US" baseline="0" dirty="0" smtClean="0"/>
              <a:t>), more info here: </a:t>
            </a:r>
            <a:r>
              <a:rPr lang="en-GB" dirty="0" smtClean="0">
                <a:hlinkClick r:id="rId3"/>
              </a:rPr>
              <a:t>http://www.mirarr.net/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03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you might wish to change the timings, or the line on student-led research, at your discretion.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24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teacher would chair this meeting and could write each group’s suggestions and ‘red lines’ on the board. Students could also do this by themselves in their books.</a:t>
            </a:r>
          </a:p>
          <a:p>
            <a:r>
              <a:rPr lang="en-US" baseline="0" dirty="0" smtClean="0"/>
              <a:t>If possible, factor in some time for students to ask questions of each other’s suggestions.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21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901808" y="9518740"/>
            <a:ext cx="2986352" cy="5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3DB3CD5-F915-4D19-9B2F-253A18C6C86E}" type="slidenum">
              <a:rPr lang="en-GB" altLang="en-US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</a:t>
            </a:fld>
            <a:endParaRPr lang="en-GB" altLang="en-US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5107" name="Text Box 1"/>
          <p:cNvSpPr txBox="1">
            <a:spLocks noChangeArrowheads="1"/>
          </p:cNvSpPr>
          <p:nvPr/>
        </p:nvSpPr>
        <p:spPr bwMode="auto">
          <a:xfrm>
            <a:off x="926581" y="816332"/>
            <a:ext cx="4993678" cy="40850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796" tIns="41899" rIns="83796" bIns="4189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51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9770" y="4761082"/>
            <a:ext cx="5508621" cy="4507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47529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research may have uncovered this already, so</a:t>
            </a:r>
            <a:r>
              <a:rPr lang="en-US" baseline="0" dirty="0" smtClean="0"/>
              <a:t> it’s worth asking the question above.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485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GB" dirty="0" smtClean="0">
                <a:hlinkClick r:id="rId3"/>
              </a:rPr>
              <a:t>https://www.theguardian.com/australia-news/2018/jul/31/northern-territory-reveals-446m-plan-to-save-kakadu-town-of-jabiru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24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GB" dirty="0" smtClean="0">
                <a:hlinkClick r:id="rId3"/>
              </a:rPr>
              <a:t>https://infrastructuremagazine.com.au/2019/08/16/bold-investment-to-transform-jabiru-nt/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99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NB these pictures</a:t>
            </a:r>
            <a:r>
              <a:rPr lang="en-US" baseline="0" dirty="0" smtClean="0"/>
              <a:t> are an artists’ impression of the developments in </a:t>
            </a:r>
            <a:r>
              <a:rPr lang="en-US" baseline="0" dirty="0" err="1" smtClean="0"/>
              <a:t>Jabiru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Source: </a:t>
            </a:r>
            <a:r>
              <a:rPr lang="en-GB" dirty="0" smtClean="0">
                <a:hlinkClick r:id="rId3"/>
              </a:rPr>
              <a:t>https://www.archdaily.com/909957/naau-and-enlocus-to-transform-australias-jabiru-mining-town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80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Trick question! A: All but Radon.</a:t>
            </a:r>
          </a:p>
          <a:p>
            <a:endParaRPr lang="en-US" dirty="0" smtClean="0"/>
          </a:p>
          <a:p>
            <a:r>
              <a:rPr lang="en-US" dirty="0" smtClean="0"/>
              <a:t>Both</a:t>
            </a:r>
            <a:r>
              <a:rPr lang="en-US" baseline="0" dirty="0" smtClean="0"/>
              <a:t> uranium and plutonium are used in nuclear weapons. The Hiroshima bomb was used uranium for example, whilst the Nagasaki bomb used plutonium. Thorium can be said to be a nuclear fuel, as it produces heavy uranium ready for use in nuclear weapons as a by-product of it’s use in nuclear energy production.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2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901808" y="9518740"/>
            <a:ext cx="2986352" cy="5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20D4A5F-0B02-4EE2-AA82-ED1C518CD998}" type="slidenum">
              <a:rPr lang="en-GB" altLang="en-US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</a:t>
            </a:fld>
            <a:endParaRPr lang="en-GB" altLang="en-US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7155" name="Text Box 1"/>
          <p:cNvSpPr txBox="1">
            <a:spLocks noChangeArrowheads="1"/>
          </p:cNvSpPr>
          <p:nvPr/>
        </p:nvSpPr>
        <p:spPr bwMode="auto">
          <a:xfrm>
            <a:off x="926581" y="816332"/>
            <a:ext cx="4993678" cy="40850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796" tIns="41899" rIns="83796" bIns="4189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715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9770" y="4761082"/>
            <a:ext cx="5508621" cy="4507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185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901808" y="9518740"/>
            <a:ext cx="2986352" cy="5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132B415C-C016-4100-B2DA-64A70CF42CC4}" type="slidenum">
              <a:rPr lang="en-GB" altLang="en-US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6</a:t>
            </a:fld>
            <a:endParaRPr lang="en-GB" altLang="en-US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03" name="Text Box 1"/>
          <p:cNvSpPr txBox="1">
            <a:spLocks noChangeArrowheads="1"/>
          </p:cNvSpPr>
          <p:nvPr/>
        </p:nvSpPr>
        <p:spPr bwMode="auto">
          <a:xfrm>
            <a:off x="926581" y="816332"/>
            <a:ext cx="4993678" cy="40850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796" tIns="41899" rIns="83796" bIns="4189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04" name="Notes Placeholder 1"/>
          <p:cNvSpPr>
            <a:spLocks noGrp="1"/>
          </p:cNvSpPr>
          <p:nvPr>
            <p:ph type="body" idx="1"/>
          </p:nvPr>
        </p:nvSpPr>
        <p:spPr bwMode="auto">
          <a:xfrm>
            <a:off x="926581" y="5168392"/>
            <a:ext cx="5252738" cy="45095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1511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 txBox="1">
            <a:spLocks noGrp="1" noChangeArrowheads="1"/>
          </p:cNvSpPr>
          <p:nvPr/>
        </p:nvSpPr>
        <p:spPr bwMode="auto">
          <a:xfrm>
            <a:off x="3901808" y="9518740"/>
            <a:ext cx="2986352" cy="5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375FE3E-3A8F-4C08-85C1-6DE8C20AF0C1}" type="slidenum">
              <a:rPr lang="en-GB" altLang="en-US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</a:t>
            </a:fld>
            <a:endParaRPr lang="en-GB" altLang="en-US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1251" name="Text Box 1"/>
          <p:cNvSpPr txBox="1">
            <a:spLocks noChangeArrowheads="1"/>
          </p:cNvSpPr>
          <p:nvPr/>
        </p:nvSpPr>
        <p:spPr bwMode="auto">
          <a:xfrm>
            <a:off x="926581" y="816332"/>
            <a:ext cx="4993678" cy="40850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796" tIns="41899" rIns="83796" bIns="4189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125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9770" y="4761082"/>
            <a:ext cx="5508621" cy="4507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336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6606" indent="-298694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94778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72689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50600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28511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06423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84334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62245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BDF954F-BCF5-413B-AA69-E8F3B7712AFD}" type="slidenum">
              <a:rPr lang="en-GB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Trick question! A: All but Radon.</a:t>
            </a:r>
          </a:p>
          <a:p>
            <a:endParaRPr lang="en-US" dirty="0" smtClean="0"/>
          </a:p>
          <a:p>
            <a:r>
              <a:rPr lang="en-US" dirty="0" smtClean="0"/>
              <a:t>Both</a:t>
            </a:r>
            <a:r>
              <a:rPr lang="en-US" baseline="0" dirty="0" smtClean="0"/>
              <a:t> uranium and plutonium are used in nuclear weapons. The Hiroshima bomb was used uranium for example, whilst the Nagasaki bomb used plutonium. Thorium can be said to be a nuclear fuel, as it produces heavy uranium ready for use in nuclear weapons as a by-product of it’s use in nuclear energy production.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89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Trick question! A: </a:t>
            </a:r>
            <a:r>
              <a:rPr lang="en-US" smtClean="0"/>
              <a:t>All but Radon.</a:t>
            </a:r>
          </a:p>
          <a:p>
            <a:endParaRPr lang="en-US" dirty="0" smtClean="0"/>
          </a:p>
          <a:p>
            <a:r>
              <a:rPr lang="en-US" dirty="0" smtClean="0"/>
              <a:t>Both</a:t>
            </a:r>
            <a:r>
              <a:rPr lang="en-US" baseline="0" dirty="0" smtClean="0"/>
              <a:t> uranium and plutonium are used in nuclear weapons. The Hiroshima bomb was used uranium for example, whilst the Nagasaki bomb used plutonium. Thorium can be said to be a nuclear fuel, as it produces heavy uranium ready for use in nuclear weapons as a by-product of it’s use in nuclear energy production.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78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more information on how uranium becomes a</a:t>
            </a:r>
            <a:r>
              <a:rPr lang="en-US" baseline="0" dirty="0" smtClean="0"/>
              <a:t> fuel:</a:t>
            </a:r>
          </a:p>
          <a:p>
            <a:r>
              <a:rPr lang="en-US" baseline="0" dirty="0" smtClean="0"/>
              <a:t>Video – </a:t>
            </a:r>
            <a:r>
              <a:rPr lang="en-GB" dirty="0" smtClean="0">
                <a:hlinkClick r:id="rId3"/>
              </a:rPr>
              <a:t>https://www.youtube.com/watch?v=apODDbgFFPI</a:t>
            </a:r>
            <a:r>
              <a:rPr lang="en-GB" dirty="0" smtClean="0"/>
              <a:t> </a:t>
            </a:r>
            <a:endParaRPr lang="en-US" baseline="0" dirty="0" smtClean="0"/>
          </a:p>
          <a:p>
            <a:r>
              <a:rPr lang="en-US" baseline="0" dirty="0" smtClean="0"/>
              <a:t>Website - </a:t>
            </a:r>
            <a:r>
              <a:rPr lang="en-GB" dirty="0" smtClean="0">
                <a:hlinkClick r:id="rId4"/>
              </a:rPr>
              <a:t>https://www.world-nuclear.org/nuclear-basics/how-is-uranium-ore-made-into-nuclear-fuel.aspx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7BD91-0E35-406F-8BA8-1C041671C8C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4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6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12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87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66451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4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FDF1A-58F8-4169-A71B-F2EB87E9932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0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60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86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5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80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3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87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5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631B-A578-4D26-80C7-AF0EF6075ACE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D05F-B437-4869-AAB7-84D97846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6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Uranium Mining in Northern Australia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424214"/>
            <a:ext cx="5334000" cy="1384300"/>
            <a:chOff x="-152400" y="2247900"/>
            <a:chExt cx="11684000" cy="1384300"/>
          </a:xfrm>
        </p:grpSpPr>
        <p:sp>
          <p:nvSpPr>
            <p:cNvPr id="9" name="Rectangle 8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05" y="2393641"/>
              <a:ext cx="112759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[School Name]</a:t>
              </a:r>
            </a:p>
            <a:p>
              <a:endParaRPr lang="en-US" sz="2400" b="1" dirty="0" smtClean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[Date of Session]</a:t>
              </a:r>
              <a:endParaRPr lang="en-GB" b="1" dirty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5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1200" y="274638"/>
            <a:ext cx="8229600" cy="13462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8. Which of these are nuclear weapons made from?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3750" y="2160588"/>
            <a:ext cx="8147050" cy="2563812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  <a:extLst/>
        </p:spPr>
        <p:txBody>
          <a:bodyPr lIns="81639" tIns="42452" rIns="81639" bIns="42452"/>
          <a:lstStyle>
            <a:lvl1pPr marL="525463" indent="-525463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Radon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66FF33"/>
                </a:solidFill>
                <a:latin typeface="Rockwell" pitchFamily="18" charset="0"/>
              </a:rPr>
              <a:t>Plutonium</a:t>
            </a:r>
            <a:endParaRPr lang="en-GB" altLang="en-US" sz="2900" dirty="0">
              <a:solidFill>
                <a:srgbClr val="66FF33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66FF33"/>
                </a:solidFill>
                <a:latin typeface="Rockwell" pitchFamily="18" charset="0"/>
              </a:rPr>
              <a:t>Thorium</a:t>
            </a:r>
            <a:endParaRPr lang="en-GB" altLang="en-US" sz="2900" dirty="0">
              <a:solidFill>
                <a:srgbClr val="66FF33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66FF33"/>
                </a:solidFill>
                <a:latin typeface="Rockwell" pitchFamily="18" charset="0"/>
              </a:rPr>
              <a:t>Uranium</a:t>
            </a:r>
            <a:endParaRPr lang="en-GB" altLang="en-US" sz="2900" dirty="0">
              <a:solidFill>
                <a:srgbClr val="66FF33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What is Uranium?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5000" y="1720850"/>
            <a:ext cx="4221932" cy="3779912"/>
            <a:chOff x="0" y="1047750"/>
            <a:chExt cx="4221932" cy="377991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1"/>
            <a:stretch/>
          </p:blipFill>
          <p:spPr bwMode="auto">
            <a:xfrm>
              <a:off x="0" y="1047750"/>
              <a:ext cx="4221932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1398662" cy="139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32400" y="1422400"/>
            <a:ext cx="62357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 smtClean="0">
                <a:latin typeface="Rockwell" panose="02060603020205020403" pitchFamily="18" charset="0"/>
              </a:rPr>
              <a:t>A metal, and a radioactive element.</a:t>
            </a: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</a:t>
            </a:r>
            <a:r>
              <a:rPr lang="en-GB" altLang="en-US" sz="1750" dirty="0" smtClean="0">
                <a:latin typeface="Rockwell" panose="02060603020205020403" pitchFamily="18" charset="0"/>
              </a:rPr>
              <a:t>Occurs in an ‘ore’ (a mixture in the ground)</a:t>
            </a: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ts val="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</a:t>
            </a:r>
            <a:r>
              <a:rPr lang="en-GB" altLang="en-US" sz="1750" dirty="0" smtClean="0">
                <a:latin typeface="Rockwell" panose="02060603020205020403" pitchFamily="18" charset="0"/>
              </a:rPr>
              <a:t>Can be enriched and refined when it’s turned into highly-enriched uranium</a:t>
            </a: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 smtClean="0">
                <a:latin typeface="Rockwell" panose="02060603020205020403" pitchFamily="18" charset="0"/>
              </a:rPr>
              <a:t>It can also become plutonium (another element) once highly-enriched.</a:t>
            </a:r>
            <a:endParaRPr lang="en-GB" altLang="en-US" sz="1750" dirty="0">
              <a:latin typeface="Rockwell" panose="02060603020205020403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8571" b="5122"/>
          <a:stretch/>
        </p:blipFill>
        <p:spPr bwMode="auto">
          <a:xfrm>
            <a:off x="2916189" y="4929467"/>
            <a:ext cx="2485685" cy="145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9" b="14010"/>
          <a:stretch/>
        </p:blipFill>
        <p:spPr bwMode="auto">
          <a:xfrm>
            <a:off x="8600612" y="4102100"/>
            <a:ext cx="2856929" cy="24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8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038599" y="2084388"/>
            <a:ext cx="3974193" cy="2017712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What are the pro’s and con’s of using uranium?</a:t>
            </a:r>
            <a:endParaRPr lang="en-GB" sz="2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4464" y="1684278"/>
            <a:ext cx="679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 smtClean="0">
                <a:latin typeface="Rockwell" panose="02060603020205020403" pitchFamily="18" charset="0"/>
              </a:rPr>
              <a:t>Risk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35353" y="640834"/>
            <a:ext cx="222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Radiation exposure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45660" y="4766270"/>
            <a:ext cx="4142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Environmental damage via quarrying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67716" y="2169914"/>
            <a:ext cx="2566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Unexpected reaction or explosion e.g. Fukushima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694383" y="693877"/>
            <a:ext cx="3318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Can be very costly to process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408560" y="1361112"/>
            <a:ext cx="3504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Produces very few emissions (when used as an energy fuel)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049660" y="4766270"/>
            <a:ext cx="424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Linked to nuclear weapons production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620602" y="5854590"/>
            <a:ext cx="501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 smtClean="0">
                <a:latin typeface="Rockwell" panose="02060603020205020403" pitchFamily="18" charset="0"/>
              </a:rPr>
              <a:t>Produces vast quantities of energy</a:t>
            </a:r>
            <a:endParaRPr lang="en-GB" sz="2400" dirty="0"/>
          </a:p>
        </p:txBody>
      </p:sp>
      <p:sp>
        <p:nvSpPr>
          <p:cNvPr id="14" name="Rectangle 13"/>
          <p:cNvSpPr/>
          <p:nvPr/>
        </p:nvSpPr>
        <p:spPr>
          <a:xfrm>
            <a:off x="9172164" y="3163901"/>
            <a:ext cx="168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latin typeface="Rockwell" panose="02060603020205020403" pitchFamily="18" charset="0"/>
              </a:rPr>
              <a:t>Nuclear waste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619500" y="2022312"/>
            <a:ext cx="508000" cy="189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834464" y="1143923"/>
            <a:ext cx="99236" cy="540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17209" y="1858458"/>
            <a:ext cx="802464" cy="285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803900" y="1109712"/>
            <a:ext cx="326331" cy="1102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84400" y="2036733"/>
            <a:ext cx="802464" cy="285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7815001" y="2802692"/>
            <a:ext cx="1357163" cy="545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282699" y="3907727"/>
            <a:ext cx="1149192" cy="853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06600" y="3836879"/>
            <a:ext cx="2337428" cy="923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88118" y="4025879"/>
            <a:ext cx="104380" cy="1828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5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0" y="506730"/>
            <a:ext cx="12687300" cy="57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Australia and Uranium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978" y="1519239"/>
            <a:ext cx="5318771" cy="46577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2278" y="1634286"/>
            <a:ext cx="528702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>
                <a:latin typeface="Rockwell" panose="02060603020205020403" pitchFamily="18" charset="0"/>
              </a:rPr>
              <a:t> </a:t>
            </a:r>
            <a:r>
              <a:rPr lang="en-US" altLang="en-US" sz="1750" dirty="0" smtClean="0">
                <a:latin typeface="Rockwell" panose="02060603020205020403" pitchFamily="18" charset="0"/>
              </a:rPr>
              <a:t>Ever since 1906 uranium has been mined in Australia – it was begun by the British.</a:t>
            </a: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 smtClean="0">
                <a:latin typeface="Rockwell" panose="02060603020205020403" pitchFamily="18" charset="0"/>
              </a:rPr>
              <a:t>Even before this uranium was mined elsewhere.</a:t>
            </a: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 smtClean="0">
                <a:latin typeface="Rockwell" panose="02060603020205020403" pitchFamily="18" charset="0"/>
              </a:rPr>
              <a:t>Demand skyrocketed in WWII, as countries tried to develop nuclear weapons technology.</a:t>
            </a: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 smtClean="0">
                <a:latin typeface="Rockwell" panose="02060603020205020403" pitchFamily="18" charset="0"/>
              </a:rPr>
              <a:t>Australia is the world’s 3</a:t>
            </a:r>
            <a:r>
              <a:rPr lang="en-US" altLang="en-US" sz="1750" baseline="30000" dirty="0" smtClean="0">
                <a:latin typeface="Rockwell" panose="02060603020205020403" pitchFamily="18" charset="0"/>
              </a:rPr>
              <a:t>rd</a:t>
            </a:r>
            <a:r>
              <a:rPr lang="en-US" altLang="en-US" sz="1750" dirty="0" smtClean="0">
                <a:latin typeface="Rockwell" panose="02060603020205020403" pitchFamily="18" charset="0"/>
              </a:rPr>
              <a:t> biggest producer of uranium (after Kazakhstan and Canada). </a:t>
            </a:r>
          </a:p>
          <a:p>
            <a:pPr lvl="1"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600" dirty="0" smtClean="0">
                <a:latin typeface="Rockwell" panose="02060603020205020403" pitchFamily="18" charset="0"/>
              </a:rPr>
              <a:t>It doesn’t have nuclear weapons or nuclear power stations, so it must export what it produces.</a:t>
            </a:r>
            <a:endParaRPr lang="en-GB" altLang="en-US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Australia and Uranium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978" y="1519239"/>
            <a:ext cx="5318771" cy="46577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08978" y="1519239"/>
            <a:ext cx="528702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>
                <a:latin typeface="Rockwell" panose="02060603020205020403" pitchFamily="18" charset="0"/>
              </a:rPr>
              <a:t> </a:t>
            </a:r>
            <a:r>
              <a:rPr lang="en-US" altLang="en-US" sz="1750" dirty="0" smtClean="0">
                <a:latin typeface="Rockwell" panose="02060603020205020403" pitchFamily="18" charset="0"/>
              </a:rPr>
              <a:t>Today we’re going to learn about RANGER URANIUM MINE</a:t>
            </a: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750" dirty="0" smtClean="0">
                <a:latin typeface="Rockwell" panose="02060603020205020403" pitchFamily="18" charset="0"/>
              </a:rPr>
              <a:t>Located in the Northern Territory, Australia</a:t>
            </a:r>
            <a:endParaRPr lang="en-GB" altLang="en-US" sz="1600" dirty="0">
              <a:latin typeface="Rockwell" panose="02060603020205020403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65700" y="1859337"/>
            <a:ext cx="3860800" cy="1333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7" y="604837"/>
            <a:ext cx="6448425" cy="54197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749" y="1139030"/>
            <a:ext cx="49689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Ranger Uranium Mine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94" y="1521953"/>
            <a:ext cx="6551612" cy="50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Ranger Uranium Mine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43" y="1135691"/>
            <a:ext cx="7753350" cy="56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Ranger Uranium Mine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07" y="1274836"/>
            <a:ext cx="7872186" cy="535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10243" y="143276"/>
            <a:ext cx="11625943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What we’re going to do in this session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11580" y="1196752"/>
            <a:ext cx="8229600" cy="4896544"/>
          </a:xfrm>
        </p:spPr>
        <p:txBody>
          <a:bodyPr>
            <a:normAutofit/>
          </a:bodyPr>
          <a:lstStyle/>
          <a:p>
            <a:r>
              <a:rPr lang="en-GB" dirty="0" smtClean="0"/>
              <a:t>Learn some facts about uranium mining</a:t>
            </a:r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GB" dirty="0"/>
          </a:p>
          <a:p>
            <a:r>
              <a:rPr lang="en-US" dirty="0" smtClean="0"/>
              <a:t>Find out more about Ranger Uranium Mine and Indigenous Australians’ land</a:t>
            </a:r>
            <a:endParaRPr lang="en-GB" dirty="0" smtClean="0"/>
          </a:p>
          <a:p>
            <a:endParaRPr lang="en-US" dirty="0"/>
          </a:p>
          <a:p>
            <a:r>
              <a:rPr lang="en-GB" dirty="0" smtClean="0"/>
              <a:t>Hold an emergency meeting to decide the future of a town affected by uranium mining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7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9" y="858871"/>
            <a:ext cx="10099675" cy="5870541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59907" y="230188"/>
            <a:ext cx="7872186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Ranger Uranium Mine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Ranger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Ranger</a:t>
              </a:r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!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297829"/>
            <a:ext cx="12358914" cy="566057"/>
            <a:chOff x="-152400" y="2247900"/>
            <a:chExt cx="11684000" cy="1384300"/>
          </a:xfrm>
        </p:grpSpPr>
        <p:sp>
          <p:nvSpPr>
            <p:cNvPr id="9" name="Rectangle 8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Emergency town meeting activity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71286" y="2229531"/>
            <a:ext cx="10974614" cy="41275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500" y="2273300"/>
            <a:ext cx="10947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We need FIVE groups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Anti-nuclear activists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Business people (Energy Resources of Australia)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Town locals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State government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Traditional Owners/Indigenous Australians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You will hear about the town of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, and recent developments at Ranger Uranium Mine.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In groups: look over your stakeholder briefing, do your own research, and fill in your worksheets!</a:t>
            </a:r>
            <a:endParaRPr lang="en-GB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09386" y="73487"/>
            <a:ext cx="10974614" cy="41275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414" y="321356"/>
            <a:ext cx="103105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lease of the uranium mine is due to come to an end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Energy Resources of Australia (ERA) manages the mine, but this is owned by Rio Tinto, a global mining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Because the uranium mine is located on Aboriginal land, the indigenous community must decide whether the mine can keep going beyond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It doesn’t look likely that the mine will continue operating….</a:t>
            </a:r>
            <a:endParaRPr lang="en-GB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39700"/>
            <a:ext cx="2668089" cy="4095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3886200"/>
            <a:ext cx="3867473" cy="25796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48646" y="505287"/>
            <a:ext cx="7355114" cy="460011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4674" y="753156"/>
            <a:ext cx="69100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This has consequences for the town of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</a:t>
            </a: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Population: Just over 1,000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town was created to serve the mine, but has since found a good tourism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Without the mine, the town will struggle to survive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(technically, the town should be ‘rehabilitated’ just like the mine will be!)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So what will happen to the people of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139700"/>
            <a:ext cx="2668089" cy="4095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3886200"/>
            <a:ext cx="3867473" cy="25796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48646" y="505287"/>
            <a:ext cx="7355114" cy="460011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4674" y="753156"/>
            <a:ext cx="69100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YOUR TASK</a:t>
            </a: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Decide on what your ideal future would be for your town (from the perspective of your stakeholder group).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Refer to your stakeholder briefing – and do your own research (if the teacher allows it!)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Use facts and figures to make your case (2 min presentation)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What do you want to happen? What would you not agree to?</a:t>
            </a: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5890" y="5240338"/>
            <a:ext cx="7700060" cy="162560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04526" y="5715298"/>
            <a:ext cx="7643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YOU HAVE 10 MINUTES TO PREPARE YOUR CASE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42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" y="-1"/>
            <a:ext cx="4104955" cy="2738591"/>
          </a:xfrm>
          <a:prstGeom prst="rect">
            <a:avLst/>
          </a:prstGeom>
        </p:spPr>
      </p:pic>
      <p:pic>
        <p:nvPicPr>
          <p:cNvPr id="1026" name="Picture 2" descr="Traditional owner Simon Mudjandi standing new Jabiru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4" y="-1"/>
            <a:ext cx="4104956" cy="27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827" y="-1"/>
            <a:ext cx="4104955" cy="2738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38" y="-1"/>
            <a:ext cx="4104955" cy="2738591"/>
          </a:xfrm>
          <a:prstGeom prst="rect">
            <a:avLst/>
          </a:prstGeom>
        </p:spPr>
      </p:pic>
      <p:pic>
        <p:nvPicPr>
          <p:cNvPr id="8" name="Picture 2" descr="Traditional owner Simon Mudjandi standing new Jabiru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71" y="-1"/>
            <a:ext cx="4104956" cy="27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377892" y="2895599"/>
            <a:ext cx="7700060" cy="64770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9150" y="2988616"/>
            <a:ext cx="3821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TOWN MEETING TIME</a:t>
            </a:r>
            <a:endParaRPr lang="en-GB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2534" y="3700309"/>
            <a:ext cx="11995165" cy="252269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851956"/>
            <a:ext cx="11341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traditional owners will give their position first – this is because they hold the land rights to these lands.</a:t>
            </a: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Other groups then give their views in turn.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traditional owners will rank each groups suggestion in order of preference. Then, we’ll vote on which suggestion wins, by adding this to the traditional owners’ scores.</a:t>
            </a: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So what’s actually happened 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Jabiru</a:t>
              </a:r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?</a:t>
              </a:r>
              <a:endParaRPr lang="en-US" sz="2400" b="1" dirty="0" smtClean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So what’s actually happened 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Jabiru</a:t>
              </a:r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?</a:t>
              </a:r>
              <a:endParaRPr lang="en-US" sz="2400" b="1" dirty="0" smtClean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206481"/>
            <a:ext cx="6434137" cy="554993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383691" y="1579792"/>
            <a:ext cx="4696954" cy="480331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1450" y="1825625"/>
            <a:ext cx="42903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2018:</a:t>
            </a:r>
          </a:p>
          <a:p>
            <a:endParaRPr lang="en-US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Northern Territory government offers almost half a billion dollars to invest in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Jabiru’s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 tourism industry.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599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So what’s actually happened 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Jabiru</a:t>
              </a:r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?</a:t>
              </a:r>
              <a:endParaRPr lang="en-US" sz="2400" b="1" dirty="0" smtClean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383691" y="1579792"/>
            <a:ext cx="4696954" cy="480331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1450" y="1657737"/>
            <a:ext cx="42903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2019:</a:t>
            </a:r>
          </a:p>
          <a:p>
            <a:endParaRPr lang="en-US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‘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Masterplan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’ is approved.</a:t>
            </a:r>
          </a:p>
          <a:p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Mirrar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 people gave a lot of guidance to this plan, and had to agree it was suitable.</a:t>
            </a: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project invests $350 million, and hopes to increase visitor numbers by 100,000 in the first year.</a:t>
            </a: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125 jobs will be secured too</a:t>
            </a: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29" y="1330136"/>
            <a:ext cx="6392862" cy="53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0" y="538843"/>
            <a:ext cx="12358914" cy="566057"/>
            <a:chOff x="-152400" y="2247900"/>
            <a:chExt cx="11684000" cy="1384300"/>
          </a:xfrm>
        </p:grpSpPr>
        <p:sp>
          <p:nvSpPr>
            <p:cNvPr id="6" name="Rectangle 5"/>
            <p:cNvSpPr/>
            <p:nvPr/>
          </p:nvSpPr>
          <p:spPr>
            <a:xfrm>
              <a:off x="-152400" y="2247900"/>
              <a:ext cx="11684000" cy="13843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5" y="2393640"/>
              <a:ext cx="11275990" cy="112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So what’s actually happened 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Jabiru</a:t>
              </a:r>
              <a:r>
                <a:rPr lang="en-US" sz="2400" b="1" dirty="0" smtClean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?</a:t>
              </a:r>
              <a:endParaRPr lang="en-US" sz="2400" b="1" dirty="0" smtClean="0">
                <a:solidFill>
                  <a:schemeClr val="bg1"/>
                </a:solidFill>
                <a:latin typeface="Rockwell Extra Bold" panose="02060903040505020403" pitchFamily="18" charset="0"/>
              </a:endParaRP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598217" y="1239837"/>
            <a:ext cx="4696954" cy="480331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GB" alt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5976" y="1317782"/>
            <a:ext cx="429035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future?</a:t>
            </a:r>
          </a:p>
          <a:p>
            <a:endParaRPr lang="en-US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‘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Jabiru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Masterplan</a:t>
            </a: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’ will:</a:t>
            </a:r>
          </a:p>
          <a:p>
            <a:endParaRPr lang="en-US" sz="20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Improve mobile phone coverage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Build: new houses and hotels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And provide education and health services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As well as attractions e.g. a ‘croc-proof’ pool!</a:t>
            </a:r>
          </a:p>
          <a:p>
            <a:pPr marL="342900" indent="-342900">
              <a:buFontTx/>
              <a:buChar char="-"/>
            </a:pPr>
            <a:endParaRPr lang="en-US" sz="2000" b="1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And a World Heritage Aboriginal Culture Centre</a:t>
            </a:r>
            <a:endParaRPr lang="en-GB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8" y="1164495"/>
            <a:ext cx="6794500" cy="4803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3" y="1448593"/>
            <a:ext cx="6687935" cy="4728370"/>
          </a:xfrm>
          <a:prstGeom prst="rect">
            <a:avLst/>
          </a:prstGeom>
        </p:spPr>
      </p:pic>
      <p:pic>
        <p:nvPicPr>
          <p:cNvPr id="2050" name="Picture 2" descr="https://images.adsttc.com/media/images/5c47/3c0f/284d/d149/fa00/0024/slideshow/8.jpg?15481722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3" y="2338386"/>
            <a:ext cx="7874480" cy="45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6" y="4167188"/>
            <a:ext cx="35147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Box 3"/>
          <p:cNvSpPr txBox="1">
            <a:spLocks noChangeArrowheads="1"/>
          </p:cNvSpPr>
          <p:nvPr/>
        </p:nvSpPr>
        <p:spPr bwMode="auto">
          <a:xfrm>
            <a:off x="2832101" y="6642100"/>
            <a:ext cx="2519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altLang="en-US" sz="800">
                <a:solidFill>
                  <a:srgbClr val="000000"/>
                </a:solidFill>
              </a:rPr>
              <a:t>Public domain ; National Museum of the US Navy</a:t>
            </a:r>
          </a:p>
        </p:txBody>
      </p:sp>
      <p:pic>
        <p:nvPicPr>
          <p:cNvPr id="164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16927"/>
          <a:stretch>
            <a:fillRect/>
          </a:stretch>
        </p:blipFill>
        <p:spPr bwMode="auto">
          <a:xfrm>
            <a:off x="1816100" y="1863726"/>
            <a:ext cx="31559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Rectangle 4"/>
          <p:cNvSpPr>
            <a:spLocks noChangeArrowheads="1"/>
          </p:cNvSpPr>
          <p:nvPr/>
        </p:nvSpPr>
        <p:spPr bwMode="auto">
          <a:xfrm>
            <a:off x="1760539" y="3951288"/>
            <a:ext cx="46624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000000"/>
                </a:solidFill>
              </a:rPr>
              <a:t>Paul L. McCord Jr. ; https://creativecommons.org/licenses/by-nd/2.0/legalcode</a:t>
            </a:r>
          </a:p>
        </p:txBody>
      </p:sp>
      <p:pic>
        <p:nvPicPr>
          <p:cNvPr id="16487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2737" r="48389" b="59686"/>
          <a:stretch>
            <a:fillRect/>
          </a:stretch>
        </p:blipFill>
        <p:spPr bwMode="auto">
          <a:xfrm>
            <a:off x="6167439" y="3789364"/>
            <a:ext cx="40401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560513" y="185739"/>
            <a:ext cx="3167062" cy="144303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What is a nuclear weapon?</a:t>
            </a:r>
          </a:p>
        </p:txBody>
      </p:sp>
      <p:pic>
        <p:nvPicPr>
          <p:cNvPr id="8" name="Picture 7" descr="Image result for nuclear explosi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96851"/>
            <a:ext cx="4926012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5900" y="274638"/>
            <a:ext cx="11811000" cy="13462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If you were a labourer in the Northern Territory, would you support these plans?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5900" y="2039938"/>
            <a:ext cx="11811000" cy="13462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Is uranium an essential resource for today?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5900" y="3825876"/>
            <a:ext cx="11811000" cy="13462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Which is more unfair? The use of the creation of nuclear weapons?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10243" y="143276"/>
            <a:ext cx="11625943" cy="837453"/>
          </a:xfrm>
          <a:prstGeom prst="rect">
            <a:avLst/>
          </a:prstGeom>
          <a:solidFill>
            <a:schemeClr val="tx1"/>
          </a:solidFill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139700" dir="2400000" algn="tl">
                    <a:prstClr val="black"/>
                  </a:outerShdw>
                </a:effectLst>
                <a:latin typeface="Rockwell Extra Bold" pitchFamily="18" charset="0"/>
              </a:rPr>
              <a:t>What we’ve done in this lesson</a:t>
            </a:r>
            <a:endParaRPr lang="en-GB" sz="4000" dirty="0">
              <a:solidFill>
                <a:srgbClr val="FFFFFF"/>
              </a:solidFill>
              <a:effectLst>
                <a:outerShdw dist="139700" dir="2400000" algn="tl">
                  <a:prstClr val="black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11580" y="1196752"/>
            <a:ext cx="8229600" cy="4896544"/>
          </a:xfrm>
        </p:spPr>
        <p:txBody>
          <a:bodyPr>
            <a:normAutofit/>
          </a:bodyPr>
          <a:lstStyle/>
          <a:p>
            <a:r>
              <a:rPr lang="en-GB" dirty="0" smtClean="0"/>
              <a:t>Learnt </a:t>
            </a:r>
            <a:r>
              <a:rPr lang="en-GB" dirty="0" smtClean="0"/>
              <a:t>some facts about uranium mining</a:t>
            </a:r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GB" dirty="0"/>
          </a:p>
          <a:p>
            <a:r>
              <a:rPr lang="en-US" dirty="0" smtClean="0"/>
              <a:t>Learnt about </a:t>
            </a:r>
            <a:r>
              <a:rPr lang="en-US" dirty="0" smtClean="0"/>
              <a:t>Ranger Uranium Mine and Indigenous Australians’ land</a:t>
            </a:r>
            <a:endParaRPr lang="en-GB" dirty="0" smtClean="0"/>
          </a:p>
          <a:p>
            <a:endParaRPr lang="en-US" dirty="0"/>
          </a:p>
          <a:p>
            <a:r>
              <a:rPr lang="en-GB" dirty="0" smtClean="0"/>
              <a:t>Held </a:t>
            </a:r>
            <a:r>
              <a:rPr lang="en-GB" dirty="0" smtClean="0"/>
              <a:t>an emergency meeting to decide the future of a town affected by uranium </a:t>
            </a:r>
            <a:r>
              <a:rPr lang="en-GB" dirty="0" smtClean="0"/>
              <a:t>mining (and found out what’s </a:t>
            </a:r>
            <a:r>
              <a:rPr lang="en-GB" smtClean="0"/>
              <a:t>happened recently)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1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"/>
          <p:cNvSpPr>
            <a:spLocks noChangeArrowheads="1"/>
          </p:cNvSpPr>
          <p:nvPr/>
        </p:nvSpPr>
        <p:spPr bwMode="auto">
          <a:xfrm>
            <a:off x="1981200" y="274638"/>
            <a:ext cx="8229600" cy="1346200"/>
          </a:xfrm>
          <a:prstGeom prst="rect">
            <a:avLst/>
          </a:prstGeom>
          <a:solidFill>
            <a:srgbClr val="99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00"/>
                </a:solidFill>
                <a:latin typeface="Rockwell" pitchFamily="18" charset="0"/>
              </a:rPr>
              <a:t>5. How many countries in the world have nuclear weapons?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63750" y="2160588"/>
            <a:ext cx="8147050" cy="2563812"/>
          </a:xfrm>
          <a:prstGeom prst="rect">
            <a:avLst/>
          </a:prstGeom>
          <a:solidFill>
            <a:srgbClr val="99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/>
          <a:lstStyle>
            <a:lvl1pPr marL="525463" indent="-525463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>
                <a:solidFill>
                  <a:srgbClr val="000000"/>
                </a:solidFill>
                <a:latin typeface="Rockwell" pitchFamily="18" charset="0"/>
              </a:rPr>
              <a:t>12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>
                <a:solidFill>
                  <a:srgbClr val="000000"/>
                </a:solidFill>
                <a:latin typeface="Rockwell" pitchFamily="18" charset="0"/>
              </a:rPr>
              <a:t>9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>
                <a:solidFill>
                  <a:srgbClr val="000000"/>
                </a:solidFill>
                <a:latin typeface="Rockwell" pitchFamily="18" charset="0"/>
              </a:rPr>
              <a:t>5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>
                <a:solidFill>
                  <a:srgbClr val="000000"/>
                </a:solidFill>
                <a:latin typeface="Rockwell" pitchFamily="18" charset="0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750294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90501"/>
            <a:ext cx="8229600" cy="1312863"/>
          </a:xfr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/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>
                <a:latin typeface="Rockwell" pitchFamily="18" charset="0"/>
              </a:rPr>
              <a:t>6. Name the 9 countries that have nuclear weapons</a:t>
            </a:r>
          </a:p>
        </p:txBody>
      </p:sp>
    </p:spTree>
    <p:extLst>
      <p:ext uri="{BB962C8B-B14F-4D97-AF65-F5344CB8AC3E}">
        <p14:creationId xmlns:p14="http://schemas.microsoft.com/office/powerpoint/2010/main" val="48590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90501"/>
            <a:ext cx="8229600" cy="1312863"/>
          </a:xfr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/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>
                <a:latin typeface="Rockwell" pitchFamily="18" charset="0"/>
              </a:rPr>
              <a:t>Name the 9 countries that have nuclear weapons </a:t>
            </a:r>
          </a:p>
        </p:txBody>
      </p:sp>
      <p:sp>
        <p:nvSpPr>
          <p:cNvPr id="1781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987551"/>
            <a:ext cx="3778250" cy="3236913"/>
          </a:xfrm>
          <a:solidFill>
            <a:srgbClr val="FF00FF">
              <a:alpha val="50195"/>
            </a:srgbClr>
          </a:solidFill>
        </p:spPr>
        <p:txBody>
          <a:bodyPr vert="horz" lIns="81639" tIns="42452" rIns="81639" bIns="42452" rtlCol="0">
            <a:normAutofit/>
          </a:bodyPr>
          <a:lstStyle/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UK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US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France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China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Russia</a:t>
            </a:r>
          </a:p>
        </p:txBody>
      </p:sp>
      <p:sp>
        <p:nvSpPr>
          <p:cNvPr id="178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65889" y="1987551"/>
            <a:ext cx="3711575" cy="3236913"/>
          </a:xfrm>
          <a:solidFill>
            <a:srgbClr val="FF00FF">
              <a:alpha val="50195"/>
            </a:srgbClr>
          </a:solidFill>
        </p:spPr>
        <p:txBody>
          <a:bodyPr vert="horz" lIns="81639" tIns="42452" rIns="81639" bIns="42452" rtlCol="0">
            <a:normAutofit/>
          </a:bodyPr>
          <a:lstStyle/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Israel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India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Pakistan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itchFamily="18" charset="0"/>
              </a:rPr>
              <a:t>North Korea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None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endParaRPr lang="en-GB" altLang="en-US" sz="2900" i="1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42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"/>
          <p:cNvSpPr>
            <a:spLocks noChangeArrowheads="1"/>
          </p:cNvSpPr>
          <p:nvPr/>
        </p:nvSpPr>
        <p:spPr bwMode="auto">
          <a:xfrm>
            <a:off x="1981200" y="274638"/>
            <a:ext cx="8229600" cy="1346200"/>
          </a:xfrm>
          <a:prstGeom prst="rect">
            <a:avLst/>
          </a:prstGeom>
          <a:solidFill>
            <a:srgbClr val="99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00"/>
                </a:solidFill>
                <a:latin typeface="Rockwell" pitchFamily="18" charset="0"/>
              </a:rPr>
              <a:t>7. How many nuclear weapons are there in the world?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63750" y="2160588"/>
            <a:ext cx="8147050" cy="2563812"/>
          </a:xfrm>
          <a:prstGeom prst="rect">
            <a:avLst/>
          </a:prstGeom>
          <a:solidFill>
            <a:srgbClr val="99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/>
          <a:lstStyle>
            <a:lvl1pPr marL="525463" indent="-525463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>
                <a:solidFill>
                  <a:srgbClr val="000000"/>
                </a:solidFill>
                <a:latin typeface="Rockwell" pitchFamily="18" charset="0"/>
              </a:rPr>
              <a:t>200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>
                <a:solidFill>
                  <a:srgbClr val="000000"/>
                </a:solidFill>
                <a:latin typeface="Rockwell" pitchFamily="18" charset="0"/>
              </a:rPr>
              <a:t>1250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>
                <a:solidFill>
                  <a:srgbClr val="000000"/>
                </a:solidFill>
                <a:latin typeface="Rockwell" pitchFamily="18" charset="0"/>
              </a:rPr>
              <a:t>14,000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>
                <a:solidFill>
                  <a:srgbClr val="000000"/>
                </a:solidFill>
                <a:latin typeface="Rockwell" pitchFamily="18" charset="0"/>
              </a:rPr>
              <a:t>67,000</a:t>
            </a:r>
          </a:p>
        </p:txBody>
      </p:sp>
    </p:spTree>
    <p:extLst>
      <p:ext uri="{BB962C8B-B14F-4D97-AF65-F5344CB8AC3E}">
        <p14:creationId xmlns:p14="http://schemas.microsoft.com/office/powerpoint/2010/main" val="184464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46226" y="5114926"/>
            <a:ext cx="914241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It’s a lot less than in 1980s, when there were 70,000 warheads (nuclear bombs)!</a:t>
            </a:r>
          </a:p>
          <a:p>
            <a:pPr defTabSz="449263">
              <a:spcBef>
                <a:spcPct val="2000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5000 of the warheads are ‘retired’ and will be got rid of in the next few years. </a:t>
            </a:r>
          </a:p>
          <a:p>
            <a:pPr defTabSz="449263">
              <a:spcBef>
                <a:spcPts val="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But lots of the countries are increasing or ‘upgrading’ theirs</a:t>
            </a:r>
          </a:p>
        </p:txBody>
      </p:sp>
      <p:sp>
        <p:nvSpPr>
          <p:cNvPr id="229380" name="TextBox 2"/>
          <p:cNvSpPr txBox="1">
            <a:spLocks noChangeArrowheads="1"/>
          </p:cNvSpPr>
          <p:nvPr/>
        </p:nvSpPr>
        <p:spPr bwMode="auto">
          <a:xfrm>
            <a:off x="3071664" y="4489649"/>
            <a:ext cx="58356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73000"/>
              </a:lnSpc>
              <a:spcBef>
                <a:spcPts val="550"/>
              </a:spcBef>
              <a:buNone/>
            </a:pPr>
            <a:r>
              <a:rPr lang="en-GB" altLang="en-US" sz="3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= 13,865 in total!</a:t>
            </a:r>
          </a:p>
        </p:txBody>
      </p:sp>
      <p:pic>
        <p:nvPicPr>
          <p:cNvPr id="4098" name="Picture 2" descr="https://www.sipri.org/sites/default/files/inline-images/World%20Nuclear%20Forces%20Map%20YB%20SUMMA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188640"/>
            <a:ext cx="83915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1200" y="274638"/>
            <a:ext cx="8229600" cy="13462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8. Which of these are nuclear weapons made from?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3750" y="2160588"/>
            <a:ext cx="8147050" cy="2563812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  <a:extLst/>
        </p:spPr>
        <p:txBody>
          <a:bodyPr lIns="81639" tIns="42452" rIns="81639" bIns="42452"/>
          <a:lstStyle>
            <a:lvl1pPr marL="525463" indent="-525463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Radon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Plutonium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Thorium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Uranium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1617</Words>
  <Application>Microsoft Office PowerPoint</Application>
  <PresentationFormat>Widescreen</PresentationFormat>
  <Paragraphs>224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Frutiger 45 Light</vt:lpstr>
      <vt:lpstr>Noto Sans CJK SC Regular</vt:lpstr>
      <vt:lpstr>Rockwell</vt:lpstr>
      <vt:lpstr>Rockwell Extra Bold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6. Name the 9 countries that have nuclear weapons</vt:lpstr>
      <vt:lpstr>Name the 9 countries that have nuclear weapons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Peace Education</dc:creator>
  <cp:lastModifiedBy>Peace Education</cp:lastModifiedBy>
  <cp:revision>20</cp:revision>
  <dcterms:created xsi:type="dcterms:W3CDTF">2019-11-14T15:22:04Z</dcterms:created>
  <dcterms:modified xsi:type="dcterms:W3CDTF">2019-12-02T13:03:32Z</dcterms:modified>
</cp:coreProperties>
</file>